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Roboto"/>
      <p:regular r:id="rId91"/>
      <p:bold r:id="rId92"/>
      <p:italic r:id="rId93"/>
      <p:boldItalic r:id="rId94"/>
    </p:embeddedFont>
    <p:embeddedFont>
      <p:font typeface="Average"/>
      <p:regular r:id="rId95"/>
    </p:embeddedFont>
    <p:embeddedFont>
      <p:font typeface="Oswald"/>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BA08B3E-F5CD-474C-9411-741454F4B45C}">
  <a:tblStyle styleId="{5BA08B3E-F5CD-474C-9411-741454F4B4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Average-regular.fntdata"/><Relationship Id="rId94" Type="http://schemas.openxmlformats.org/officeDocument/2006/relationships/font" Target="fonts/Roboto-boldItalic.fntdata"/><Relationship Id="rId97" Type="http://schemas.openxmlformats.org/officeDocument/2006/relationships/font" Target="fonts/Oswald-bold.fntdata"/><Relationship Id="rId96"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regular.fntdata"/><Relationship Id="rId90" Type="http://schemas.openxmlformats.org/officeDocument/2006/relationships/slide" Target="slides/slide84.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61da3cf57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61da3cf57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7873cb03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7873cb03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highlight>
                  <a:srgbClr val="FFFFFF"/>
                </a:highlight>
                <a:latin typeface="Roboto"/>
                <a:ea typeface="Roboto"/>
                <a:cs typeface="Roboto"/>
                <a:sym typeface="Roboto"/>
              </a:rPr>
              <a:t>To establish a common standard, we present the Joint Damage Scale (JDS), a unified assessment scale for building damage in satellite imagery across multiple hazard types, structure categories, and geographical locations. The JDS is based mainly on HAZUS, FEMA's Damage Assessment Operations Manual, the Kelman scale, and the EMS-98. Literature from the GIS community and expert insights from the California Air National Guard, the Indiana Air National Guard and the U.S. Air Force ensure the scale is operationally relevant.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7873cb03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7873cb03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7873cb03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7873cb03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relevant data. dont need to touch on all jsut the last two are important -- image is used to </a:t>
            </a:r>
            <a:r>
              <a:rPr lang="zh-CN"/>
              <a:t>explain</a:t>
            </a:r>
            <a:r>
              <a:rPr lang="zh-CN"/>
              <a:t> nadir angle if they don’t get it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7873cb03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7873cb03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7873cb03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7873cb03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all public data sources - National Oceanic and Atmosphereic adminsitration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3ba1a657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3ba1a657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3ba1a657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3ba1a657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3ba1a657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3ba1a6574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3ba1a657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3ba1a657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3ba1a6574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3ba1a6574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Grid Zone Designation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6fdae160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fdae160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79bf70d3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79bf70d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Grid Zone Designation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3ba1a657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3ba1a657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3ba1a6574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3ba1a657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A-Z</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72eb7ac5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72eb7ac5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A-Z</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72eb7ac5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72eb7ac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83ba1a6574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3ba1a6574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83ba1a6574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3ba1a657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83ba1a657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3ba1a657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83ba1a6574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3ba1a657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83ba1a6574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3ba1a6574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ea6a59854_8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ea6a59854_8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84bed6e9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4bed6e9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4bed6e94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4bed6e94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84bed6e94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4bed6e94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84bed6e94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4bed6e94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84bed6e94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4bed6e94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3ba1a6574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3ba1a6574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71de5dfe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71de5dfe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71de5dfe9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1de5dfe9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79bf70d3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79bf70d3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8485de85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485de85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7873cb03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7873cb03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83ba1a6574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3ba1a6574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83ba1a657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83ba1a657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734cdace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34cdace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8429313d2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8429313d2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8429313d2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8429313d2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83ba1a657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3ba1a65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83ba1a657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3ba1a657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83ba1a657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83ba1a657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83ba1a657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83ba1a657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83ba1a657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3ba1a657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6ea6a59854_8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ea6a59854_8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83ba1a657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83ba1a657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77873cb03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77873cb03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77873cb03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77873cb03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77873cb0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77873cb0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77873cb03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7873cb03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61ccd2e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61ccd2e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77873cb03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7873cb03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77873cb03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77873cb03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77873cb03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77873cb03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77873cb03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77873cb03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7873cb0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7873cb0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now that the problem is defined…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8429313d2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8429313d2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8429313d2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8429313d2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8429313d2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8429313d2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8429313d2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8429313d2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8491b20ae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8491b20ae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8491b20ae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8491b20ae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8491b20ae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8491b20ae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8491b20ae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8491b20ae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8491b20ae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8491b20ae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77873cb03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77873cb03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7873cb03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7873cb03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77873cb032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77873cb032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8491b20ae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8491b20ae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8491b20ae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8491b20ae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8491b20ae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8491b20ae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737600b10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737600b10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734cdacea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734cdacea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734cdacea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734cdace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728a3f34b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728a3f34b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728a3f34b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728a3f34b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728a3f34b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728a3f34b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7873cb03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7873cb03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723fd4c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723fd4c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728a3f34b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728a3f34b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6fdae160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6fdae160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6fdae160e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6fdae160e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7160c3dfa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7160c3dfa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7873cb0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7873cb0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hyperlink" Target="https://ermlickw.github.io/" TargetMode="External"/><Relationship Id="rId5" Type="http://schemas.openxmlformats.org/officeDocument/2006/relationships/image" Target="../media/image4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1.png"/><Relationship Id="rId5" Type="http://schemas.openxmlformats.org/officeDocument/2006/relationships/image" Target="../media/image25.png"/><Relationship Id="rId6"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48.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test-env.eba-6qua3x4j.us-east-1.elasticbeanstalk.com/" TargetMode="Externa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48.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hyperlink" Target="https://www.fema.gov/news-release/2017/09/07/fact-sheet-what-expect-when-you-register-fema-disaster-assistance" TargetMode="External"/><Relationship Id="rId10" Type="http://schemas.openxmlformats.org/officeDocument/2006/relationships/hyperlink" Target="https://mappingsupport.com/p2/coordinates-usng-gissurfer-maps.html" TargetMode="External"/><Relationship Id="rId9" Type="http://schemas.openxmlformats.org/officeDocument/2006/relationships/hyperlink" Target="https://legallandconverter.com/p50.html" TargetMode="External"/><Relationship Id="rId5" Type="http://schemas.openxmlformats.org/officeDocument/2006/relationships/hyperlink" Target="https://www.fema.gov/pdf/library/remotes.pdf" TargetMode="External"/><Relationship Id="rId6" Type="http://schemas.openxmlformats.org/officeDocument/2006/relationships/hyperlink" Target="https://xview2.org/" TargetMode="External"/><Relationship Id="rId7" Type="http://schemas.openxmlformats.org/officeDocument/2006/relationships/hyperlink" Target="https://arxiv.org/pdf/1911.09296.pdf" TargetMode="External"/><Relationship Id="rId8" Type="http://schemas.openxmlformats.org/officeDocument/2006/relationships/hyperlink" Target="https://keisan.casio.com/exec/system/122468227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hyperlink" Target="http://test-env.eba-6qua3x4j.us-east-1.elasticbeanstalk.com/" TargetMode="External"/><Relationship Id="rId5" Type="http://schemas.openxmlformats.org/officeDocument/2006/relationships/image" Target="../media/image47.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33.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hyperlink" Target="https://ermlickw.github.io/" TargetMode="External"/><Relationship Id="rId5" Type="http://schemas.openxmlformats.org/officeDocument/2006/relationships/image" Target="../media/image46.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294839"/>
            <a:ext cx="9143999" cy="4553821"/>
          </a:xfrm>
          <a:prstGeom prst="rect">
            <a:avLst/>
          </a:prstGeom>
          <a:noFill/>
          <a:ln>
            <a:noFill/>
          </a:ln>
        </p:spPr>
      </p:pic>
      <p:sp>
        <p:nvSpPr>
          <p:cNvPr id="60" name="Google Shape;60;p13"/>
          <p:cNvSpPr txBox="1"/>
          <p:nvPr>
            <p:ph idx="1" type="subTitle"/>
          </p:nvPr>
        </p:nvSpPr>
        <p:spPr>
          <a:xfrm>
            <a:off x="1310700" y="3420650"/>
            <a:ext cx="6522600" cy="1428000"/>
          </a:xfrm>
          <a:prstGeom prst="rect">
            <a:avLst/>
          </a:prstGeom>
          <a:solidFill>
            <a:srgbClr val="434343">
              <a:alpha val="48040"/>
            </a:srgbClr>
          </a:solidFill>
        </p:spPr>
        <p:txBody>
          <a:bodyPr anchorCtr="0" anchor="t" bIns="91425" lIns="91425" spcFirstLastPara="1" rIns="91425" wrap="square" tIns="91425">
            <a:noAutofit/>
          </a:bodyPr>
          <a:lstStyle/>
          <a:p>
            <a:pPr indent="0" lvl="0" marL="457200" rtl="0" algn="ctr">
              <a:spcBef>
                <a:spcPts val="0"/>
              </a:spcBef>
              <a:spcAft>
                <a:spcPts val="0"/>
              </a:spcAft>
              <a:buNone/>
            </a:pPr>
            <a:r>
              <a:rPr lang="zh-CN">
                <a:solidFill>
                  <a:schemeClr val="dk1"/>
                </a:solidFill>
              </a:rPr>
              <a:t>Team Disaster</a:t>
            </a:r>
            <a:endParaRPr>
              <a:solidFill>
                <a:schemeClr val="dk1"/>
              </a:solidFill>
            </a:endParaRPr>
          </a:p>
          <a:p>
            <a:pPr indent="0" lvl="0" marL="457200" rtl="0" algn="ctr">
              <a:spcBef>
                <a:spcPts val="0"/>
              </a:spcBef>
              <a:spcAft>
                <a:spcPts val="0"/>
              </a:spcAft>
              <a:buNone/>
            </a:pPr>
            <a:r>
              <a:rPr lang="zh-CN">
                <a:solidFill>
                  <a:schemeClr val="dk1"/>
                </a:solidFill>
              </a:rPr>
              <a:t>DAEN 690 Project </a:t>
            </a:r>
            <a:endParaRPr>
              <a:solidFill>
                <a:schemeClr val="dk1"/>
              </a:solidFill>
            </a:endParaRPr>
          </a:p>
          <a:p>
            <a:pPr indent="0" lvl="0" marL="457200" rtl="0" algn="ctr">
              <a:spcBef>
                <a:spcPts val="0"/>
              </a:spcBef>
              <a:spcAft>
                <a:spcPts val="0"/>
              </a:spcAft>
              <a:buNone/>
            </a:pPr>
            <a:r>
              <a:rPr lang="zh-CN">
                <a:solidFill>
                  <a:schemeClr val="dk1"/>
                </a:solidFill>
              </a:rPr>
              <a:t>Spring 2020</a:t>
            </a:r>
            <a:endParaRPr>
              <a:solidFill>
                <a:schemeClr val="dk1"/>
              </a:solidFill>
            </a:endParaRPr>
          </a:p>
          <a:p>
            <a:pPr indent="0" lvl="0" marL="457200" rtl="0" algn="ctr">
              <a:spcBef>
                <a:spcPts val="0"/>
              </a:spcBef>
              <a:spcAft>
                <a:spcPts val="0"/>
              </a:spcAft>
              <a:buNone/>
            </a:pPr>
            <a:r>
              <a:rPr lang="zh-CN">
                <a:solidFill>
                  <a:schemeClr val="dk1"/>
                </a:solidFill>
              </a:rPr>
              <a:t>Sponsor: Accenture Federal Services</a:t>
            </a:r>
            <a:endParaRPr>
              <a:solidFill>
                <a:schemeClr val="dk1"/>
              </a:solidFill>
            </a:endParaRPr>
          </a:p>
        </p:txBody>
      </p:sp>
      <p:sp>
        <p:nvSpPr>
          <p:cNvPr id="61" name="Google Shape;61;p13"/>
          <p:cNvSpPr txBox="1"/>
          <p:nvPr>
            <p:ph type="ctrTitle"/>
          </p:nvPr>
        </p:nvSpPr>
        <p:spPr>
          <a:xfrm>
            <a:off x="671258" y="990800"/>
            <a:ext cx="7801500" cy="17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zh-CN"/>
              <a:t>Natural </a:t>
            </a:r>
            <a:r>
              <a:rPr lang="zh-CN"/>
              <a:t>Disaster</a:t>
            </a:r>
            <a:endParaRPr/>
          </a:p>
          <a:p>
            <a:pPr indent="0" lvl="0" marL="0" rtl="0" algn="ctr">
              <a:spcBef>
                <a:spcPts val="0"/>
              </a:spcBef>
              <a:spcAft>
                <a:spcPts val="0"/>
              </a:spcAft>
              <a:buNone/>
            </a:pPr>
            <a:r>
              <a:rPr lang="zh-CN"/>
              <a:t>Geospatial </a:t>
            </a:r>
            <a:endParaRPr/>
          </a:p>
          <a:p>
            <a:pPr indent="0" lvl="0" marL="0" rtl="0" algn="ctr">
              <a:spcBef>
                <a:spcPts val="0"/>
              </a:spcBef>
              <a:spcAft>
                <a:spcPts val="0"/>
              </a:spcAft>
              <a:buNone/>
            </a:pPr>
            <a:r>
              <a:rPr lang="zh-CN"/>
              <a:t>Damage Assessment</a:t>
            </a:r>
            <a:endParaRPr sz="4800"/>
          </a:p>
          <a:p>
            <a:pPr indent="0" lvl="0" marL="0" rtl="0" algn="ctr">
              <a:spcBef>
                <a:spcPts val="0"/>
              </a:spcBef>
              <a:spcAft>
                <a:spcPts val="0"/>
              </a:spcAft>
              <a:buNone/>
            </a:pPr>
            <a:r>
              <a:rPr lang="zh-CN" sz="4800"/>
              <a:t> </a:t>
            </a:r>
            <a:endParaRPr sz="4800"/>
          </a:p>
        </p:txBody>
      </p:sp>
      <p:pic>
        <p:nvPicPr>
          <p:cNvPr id="62" name="Google Shape;62;p13"/>
          <p:cNvPicPr preferRelativeResize="0"/>
          <p:nvPr/>
        </p:nvPicPr>
        <p:blipFill>
          <a:blip r:embed="rId4">
            <a:alphaModFix/>
          </a:blip>
          <a:stretch>
            <a:fillRect/>
          </a:stretch>
        </p:blipFill>
        <p:spPr>
          <a:xfrm>
            <a:off x="0" y="5015575"/>
            <a:ext cx="9144001" cy="127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2"/>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152" name="Google Shape;152;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153" name="Google Shape;153;p22"/>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Xview2 Dataset</a:t>
            </a:r>
            <a:endParaRPr/>
          </a:p>
          <a:p>
            <a:pPr indent="0" lvl="0" marL="0" rtl="0" algn="l">
              <a:spcBef>
                <a:spcPts val="0"/>
              </a:spcBef>
              <a:spcAft>
                <a:spcPts val="0"/>
              </a:spcAft>
              <a:buNone/>
            </a:pPr>
            <a:r>
              <a:t/>
            </a:r>
            <a:endParaRPr/>
          </a:p>
        </p:txBody>
      </p:sp>
      <p:sp>
        <p:nvSpPr>
          <p:cNvPr id="154" name="Google Shape;154;p22"/>
          <p:cNvSpPr txBox="1"/>
          <p:nvPr>
            <p:ph idx="4294967295" type="subTitle"/>
          </p:nvPr>
        </p:nvSpPr>
        <p:spPr>
          <a:xfrm>
            <a:off x="179100" y="989600"/>
            <a:ext cx="3260400" cy="27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Annotations</a:t>
            </a:r>
            <a:endParaRPr u="sng">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Unified l</a:t>
            </a:r>
            <a:r>
              <a:rPr lang="zh-CN">
                <a:solidFill>
                  <a:schemeClr val="lt2"/>
                </a:solidFill>
              </a:rPr>
              <a:t>abels for building locations and standardized damage level (0-4)</a:t>
            </a:r>
            <a:endParaRPr>
              <a:solidFill>
                <a:schemeClr val="lt2"/>
              </a:solidFill>
            </a:endParaRPr>
          </a:p>
          <a:p>
            <a:pPr indent="-342900" lvl="0" marL="457200" rtl="0" algn="l">
              <a:spcBef>
                <a:spcPts val="0"/>
              </a:spcBef>
              <a:spcAft>
                <a:spcPts val="0"/>
              </a:spcAft>
              <a:buClr>
                <a:schemeClr val="lt2"/>
              </a:buClr>
              <a:buSzPts val="1800"/>
              <a:buChar char="●"/>
            </a:pPr>
            <a:r>
              <a:rPr lang="zh-CN">
                <a:solidFill>
                  <a:schemeClr val="lt2"/>
                </a:solidFill>
              </a:rPr>
              <a:t>Panel reviewed for consistency </a:t>
            </a:r>
            <a:endParaRPr>
              <a:solidFill>
                <a:schemeClr val="lt2"/>
              </a:solidFill>
            </a:endParaRPr>
          </a:p>
          <a:p>
            <a:pPr indent="0" lvl="0" marL="457200" rtl="0" algn="l">
              <a:spcBef>
                <a:spcPts val="1600"/>
              </a:spcBef>
              <a:spcAft>
                <a:spcPts val="1600"/>
              </a:spcAft>
              <a:buNone/>
            </a:pPr>
            <a:r>
              <a:t/>
            </a:r>
            <a:endParaRPr>
              <a:solidFill>
                <a:schemeClr val="lt2"/>
              </a:solidFill>
            </a:endParaRPr>
          </a:p>
        </p:txBody>
      </p:sp>
      <p:sp>
        <p:nvSpPr>
          <p:cNvPr id="155" name="Google Shape;155;p22"/>
          <p:cNvSpPr txBox="1"/>
          <p:nvPr>
            <p:ph idx="4294967295" type="subTitle"/>
          </p:nvPr>
        </p:nvSpPr>
        <p:spPr>
          <a:xfrm>
            <a:off x="4751100" y="4037600"/>
            <a:ext cx="3260400" cy="57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a:t>Annotated post-disaster image</a:t>
            </a:r>
            <a:endParaRPr/>
          </a:p>
        </p:txBody>
      </p:sp>
      <p:pic>
        <p:nvPicPr>
          <p:cNvPr id="156" name="Google Shape;156;p22"/>
          <p:cNvPicPr preferRelativeResize="0"/>
          <p:nvPr/>
        </p:nvPicPr>
        <p:blipFill>
          <a:blip r:embed="rId4">
            <a:alphaModFix/>
          </a:blip>
          <a:stretch>
            <a:fillRect/>
          </a:stretch>
        </p:blipFill>
        <p:spPr>
          <a:xfrm>
            <a:off x="3932750" y="989600"/>
            <a:ext cx="4700765" cy="2789400"/>
          </a:xfrm>
          <a:prstGeom prst="rect">
            <a:avLst/>
          </a:prstGeom>
          <a:noFill/>
          <a:ln>
            <a:noFill/>
          </a:ln>
        </p:spPr>
      </p:pic>
      <p:sp>
        <p:nvSpPr>
          <p:cNvPr id="157" name="Google Shape;157;p22"/>
          <p:cNvSpPr txBox="1"/>
          <p:nvPr/>
        </p:nvSpPr>
        <p:spPr>
          <a:xfrm>
            <a:off x="8397175" y="377900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[3]</a:t>
            </a:r>
            <a:endParaRPr>
              <a:solidFill>
                <a:schemeClr val="lt2"/>
              </a:solidFill>
              <a:latin typeface="Average"/>
              <a:ea typeface="Average"/>
              <a:cs typeface="Average"/>
              <a:sym typeface="Average"/>
            </a:endParaRPr>
          </a:p>
        </p:txBody>
      </p:sp>
      <p:pic>
        <p:nvPicPr>
          <p:cNvPr id="158" name="Google Shape;158;p22"/>
          <p:cNvPicPr preferRelativeResize="0"/>
          <p:nvPr/>
        </p:nvPicPr>
        <p:blipFill>
          <a:blip r:embed="rId5">
            <a:alphaModFix/>
          </a:blip>
          <a:stretch>
            <a:fillRect/>
          </a:stretch>
        </p:blipFill>
        <p:spPr>
          <a:xfrm>
            <a:off x="234617" y="3338000"/>
            <a:ext cx="3043800" cy="161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3"/>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164" name="Google Shape;164;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165" name="Google Shape;165;p23"/>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Xview2 Dataset</a:t>
            </a:r>
            <a:endParaRPr/>
          </a:p>
          <a:p>
            <a:pPr indent="0" lvl="0" marL="0" rtl="0" algn="l">
              <a:spcBef>
                <a:spcPts val="0"/>
              </a:spcBef>
              <a:spcAft>
                <a:spcPts val="0"/>
              </a:spcAft>
              <a:buNone/>
            </a:pPr>
            <a:r>
              <a:t/>
            </a:r>
            <a:endParaRPr/>
          </a:p>
        </p:txBody>
      </p:sp>
      <p:sp>
        <p:nvSpPr>
          <p:cNvPr id="166" name="Google Shape;166;p23"/>
          <p:cNvSpPr txBox="1"/>
          <p:nvPr>
            <p:ph idx="4294967295" type="subTitle"/>
          </p:nvPr>
        </p:nvSpPr>
        <p:spPr>
          <a:xfrm>
            <a:off x="179100" y="989600"/>
            <a:ext cx="3260400" cy="27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Predictions &amp; Evaluation</a:t>
            </a:r>
            <a:endParaRPr u="sng">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Output two PNG image with pixel values representing</a:t>
            </a:r>
            <a:endParaRPr>
              <a:solidFill>
                <a:schemeClr val="lt2"/>
              </a:solidFill>
            </a:endParaRPr>
          </a:p>
          <a:p>
            <a:pPr indent="-317500" lvl="1" marL="914400" rtl="0" algn="l">
              <a:spcBef>
                <a:spcPts val="0"/>
              </a:spcBef>
              <a:spcAft>
                <a:spcPts val="0"/>
              </a:spcAft>
              <a:buClr>
                <a:schemeClr val="lt2"/>
              </a:buClr>
              <a:buSzPts val="1400"/>
              <a:buChar char="○"/>
            </a:pPr>
            <a:r>
              <a:rPr lang="zh-CN">
                <a:solidFill>
                  <a:schemeClr val="lt2"/>
                </a:solidFill>
              </a:rPr>
              <a:t>building locations (0/1)</a:t>
            </a:r>
            <a:endParaRPr>
              <a:solidFill>
                <a:schemeClr val="lt2"/>
              </a:solidFill>
            </a:endParaRPr>
          </a:p>
          <a:p>
            <a:pPr indent="-317500" lvl="1" marL="914400" rtl="0" algn="l">
              <a:spcBef>
                <a:spcPts val="0"/>
              </a:spcBef>
              <a:spcAft>
                <a:spcPts val="0"/>
              </a:spcAft>
              <a:buClr>
                <a:schemeClr val="lt2"/>
              </a:buClr>
              <a:buSzPts val="1400"/>
              <a:buChar char="○"/>
            </a:pPr>
            <a:r>
              <a:rPr lang="zh-CN">
                <a:solidFill>
                  <a:schemeClr val="lt2"/>
                </a:solidFill>
              </a:rPr>
              <a:t>damage level (0-4)</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Final f1 score is evaluated based on 30% location and 70% damage f1 values</a:t>
            </a:r>
            <a:endParaRPr>
              <a:solidFill>
                <a:schemeClr val="lt2"/>
              </a:solidFill>
            </a:endParaRPr>
          </a:p>
          <a:p>
            <a:pPr indent="0" lvl="0" marL="457200" rtl="0" algn="l">
              <a:spcBef>
                <a:spcPts val="1000"/>
              </a:spcBef>
              <a:spcAft>
                <a:spcPts val="1600"/>
              </a:spcAft>
              <a:buNone/>
            </a:pPr>
            <a:r>
              <a:t/>
            </a:r>
            <a:endParaRPr>
              <a:solidFill>
                <a:schemeClr val="lt2"/>
              </a:solidFill>
            </a:endParaRPr>
          </a:p>
        </p:txBody>
      </p:sp>
      <p:sp>
        <p:nvSpPr>
          <p:cNvPr id="167" name="Google Shape;167;p23"/>
          <p:cNvSpPr txBox="1"/>
          <p:nvPr>
            <p:ph idx="4294967295" type="subTitle"/>
          </p:nvPr>
        </p:nvSpPr>
        <p:spPr>
          <a:xfrm>
            <a:off x="4751100" y="4037600"/>
            <a:ext cx="3260400" cy="57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a:t>Annotated post-disaster image</a:t>
            </a:r>
            <a:endParaRPr/>
          </a:p>
        </p:txBody>
      </p:sp>
      <p:pic>
        <p:nvPicPr>
          <p:cNvPr id="168" name="Google Shape;168;p23"/>
          <p:cNvPicPr preferRelativeResize="0"/>
          <p:nvPr/>
        </p:nvPicPr>
        <p:blipFill>
          <a:blip r:embed="rId4">
            <a:alphaModFix/>
          </a:blip>
          <a:stretch>
            <a:fillRect/>
          </a:stretch>
        </p:blipFill>
        <p:spPr>
          <a:xfrm>
            <a:off x="3932750" y="989600"/>
            <a:ext cx="4700765" cy="2789400"/>
          </a:xfrm>
          <a:prstGeom prst="rect">
            <a:avLst/>
          </a:prstGeom>
          <a:noFill/>
          <a:ln>
            <a:noFill/>
          </a:ln>
        </p:spPr>
      </p:pic>
      <p:sp>
        <p:nvSpPr>
          <p:cNvPr id="169" name="Google Shape;169;p23"/>
          <p:cNvSpPr txBox="1"/>
          <p:nvPr/>
        </p:nvSpPr>
        <p:spPr>
          <a:xfrm>
            <a:off x="8397175" y="377900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[3]</a:t>
            </a:r>
            <a:endParaRPr>
              <a:solidFill>
                <a:schemeClr val="lt2"/>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4"/>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175" name="Google Shape;175;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176" name="Google Shape;176;p24"/>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Xview2 Dataset</a:t>
            </a:r>
            <a:endParaRPr/>
          </a:p>
          <a:p>
            <a:pPr indent="0" lvl="0" marL="0" rtl="0" algn="l">
              <a:spcBef>
                <a:spcPts val="0"/>
              </a:spcBef>
              <a:spcAft>
                <a:spcPts val="0"/>
              </a:spcAft>
              <a:buNone/>
            </a:pPr>
            <a:r>
              <a:t/>
            </a:r>
            <a:endParaRPr/>
          </a:p>
        </p:txBody>
      </p:sp>
      <p:sp>
        <p:nvSpPr>
          <p:cNvPr id="177" name="Google Shape;177;p24"/>
          <p:cNvSpPr txBox="1"/>
          <p:nvPr>
            <p:ph idx="4294967295" type="subTitle"/>
          </p:nvPr>
        </p:nvSpPr>
        <p:spPr>
          <a:xfrm>
            <a:off x="179100" y="721025"/>
            <a:ext cx="3260400" cy="27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Field Descriptions</a:t>
            </a:r>
            <a:endParaRPr>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457200" rtl="0" algn="l">
              <a:spcBef>
                <a:spcPts val="1600"/>
              </a:spcBef>
              <a:spcAft>
                <a:spcPts val="1600"/>
              </a:spcAft>
              <a:buNone/>
            </a:pPr>
            <a:r>
              <a:t/>
            </a:r>
            <a:endParaRPr>
              <a:solidFill>
                <a:schemeClr val="lt2"/>
              </a:solidFill>
            </a:endParaRPr>
          </a:p>
        </p:txBody>
      </p:sp>
      <p:sp>
        <p:nvSpPr>
          <p:cNvPr id="178" name="Google Shape;178;p24"/>
          <p:cNvSpPr txBox="1"/>
          <p:nvPr>
            <p:ph idx="4294967295" type="subTitle"/>
          </p:nvPr>
        </p:nvSpPr>
        <p:spPr>
          <a:xfrm>
            <a:off x="5831150" y="2094500"/>
            <a:ext cx="3671700" cy="57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600"/>
              <a:t>Sun azimuth and elevation angle</a:t>
            </a:r>
            <a:endParaRPr sz="1600"/>
          </a:p>
        </p:txBody>
      </p:sp>
      <p:sp>
        <p:nvSpPr>
          <p:cNvPr id="179" name="Google Shape;179;p24"/>
          <p:cNvSpPr/>
          <p:nvPr/>
        </p:nvSpPr>
        <p:spPr>
          <a:xfrm>
            <a:off x="5831150" y="322650"/>
            <a:ext cx="3034800" cy="177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80" name="Google Shape;180;p24"/>
          <p:cNvGraphicFramePr/>
          <p:nvPr/>
        </p:nvGraphicFramePr>
        <p:xfrm>
          <a:off x="234625" y="1160350"/>
          <a:ext cx="3000000" cy="3000000"/>
        </p:xfrm>
        <a:graphic>
          <a:graphicData uri="http://schemas.openxmlformats.org/drawingml/2006/table">
            <a:tbl>
              <a:tblPr>
                <a:noFill/>
                <a:tableStyleId>{5BA08B3E-F5CD-474C-9411-741454F4B45C}</a:tableStyleId>
              </a:tblPr>
              <a:tblGrid>
                <a:gridCol w="1818100"/>
                <a:gridCol w="417600"/>
                <a:gridCol w="3218575"/>
              </a:tblGrid>
              <a:tr h="250425">
                <a:tc>
                  <a:txBody>
                    <a:bodyPr/>
                    <a:lstStyle/>
                    <a:p>
                      <a:pPr indent="0" lvl="0" marL="0" rtl="0" algn="ctr">
                        <a:spcBef>
                          <a:spcPts val="0"/>
                        </a:spcBef>
                        <a:spcAft>
                          <a:spcPts val="0"/>
                        </a:spcAft>
                        <a:buNone/>
                      </a:pPr>
                      <a:r>
                        <a:rPr b="1" lang="zh-CN" sz="1000"/>
                        <a:t>Attribute</a:t>
                      </a:r>
                      <a:endParaRPr b="1"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zh-CN" sz="600"/>
                        <a:t>Type</a:t>
                      </a:r>
                      <a:endParaRPr b="1"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zh-CN" sz="1000"/>
                        <a:t>Description</a:t>
                      </a:r>
                      <a:endParaRPr b="1"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Image ID</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STR</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Unique ID identifying each image</a:t>
                      </a:r>
                      <a:endParaRPr sz="1000">
                        <a:latin typeface="Average"/>
                        <a:ea typeface="Average"/>
                        <a:cs typeface="Average"/>
                        <a:sym typeface="Average"/>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Disaster ID</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STR</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Unique ID identifying each disaster</a:t>
                      </a:r>
                      <a:endParaRPr sz="1000">
                        <a:latin typeface="Average"/>
                        <a:ea typeface="Average"/>
                        <a:cs typeface="Average"/>
                        <a:sym typeface="Average"/>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Image Name</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STR</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Pre/post and which disaster</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Capture Date</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Date</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Date the image was captured</a:t>
                      </a:r>
                      <a:endParaRPr sz="1000">
                        <a:latin typeface="Average"/>
                        <a:ea typeface="Average"/>
                        <a:cs typeface="Average"/>
                        <a:sym typeface="Average"/>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Height/Width</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INT</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All images are of size: (1024, 1024, 3)</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Ground Sampling Distance</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Float</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Distance between pixel centers on the ground</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Off_Nadir_Angle</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Float</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Image capture angle relative to ground plane</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Pan_Resolution</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Float</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Resolution of single band image used for pan sharpening</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Sun_Azimuth</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Float</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Angle of the sun from polar north</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Sun_Elevation</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Float</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Angle of the sun from ground plane</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Target Azimuth</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Float</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Angle of satellite from polar north</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Provider_Asset_Type</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zh-CN" sz="600"/>
                        <a:t>STR</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zh-CN" sz="1000">
                          <a:latin typeface="Average"/>
                          <a:ea typeface="Average"/>
                          <a:cs typeface="Average"/>
                          <a:sym typeface="Average"/>
                        </a:rPr>
                        <a:t>Satellite model image taken from</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50425">
                <a:tc>
                  <a:txBody>
                    <a:bodyPr/>
                    <a:lstStyle/>
                    <a:p>
                      <a:pPr indent="0" lvl="0" marL="0" rtl="0" algn="ctr">
                        <a:spcBef>
                          <a:spcPts val="0"/>
                        </a:spcBef>
                        <a:spcAft>
                          <a:spcPts val="0"/>
                        </a:spcAft>
                        <a:buNone/>
                      </a:pPr>
                      <a:r>
                        <a:rPr lang="zh-CN" sz="1000"/>
                        <a:t>LAT/LON Polygon</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zh-CN" sz="600"/>
                        <a:t>Poly</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zh-CN" sz="1000">
                          <a:latin typeface="Average"/>
                          <a:ea typeface="Average"/>
                          <a:cs typeface="Average"/>
                          <a:sym typeface="Average"/>
                        </a:rPr>
                        <a:t>Polygon lat/lon coordinates of each building </a:t>
                      </a:r>
                      <a:endParaRPr sz="1000">
                        <a:latin typeface="Average"/>
                        <a:ea typeface="Average"/>
                        <a:cs typeface="Average"/>
                        <a:sym typeface="Average"/>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250425">
                <a:tc>
                  <a:txBody>
                    <a:bodyPr/>
                    <a:lstStyle/>
                    <a:p>
                      <a:pPr indent="0" lvl="0" marL="0" rtl="0" algn="ctr">
                        <a:spcBef>
                          <a:spcPts val="0"/>
                        </a:spcBef>
                        <a:spcAft>
                          <a:spcPts val="0"/>
                        </a:spcAft>
                        <a:buNone/>
                      </a:pPr>
                      <a:r>
                        <a:rPr lang="zh-CN" sz="1000"/>
                        <a:t>Damage-Classification</a:t>
                      </a:r>
                      <a:endParaRPr sz="10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zh-CN" sz="600"/>
                        <a:t>INT</a:t>
                      </a:r>
                      <a:endParaRPr sz="600"/>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zh-CN" sz="1000">
                          <a:latin typeface="Average"/>
                          <a:ea typeface="Average"/>
                          <a:cs typeface="Average"/>
                          <a:sym typeface="Average"/>
                        </a:rPr>
                        <a:t>Indication of level of damage for each building</a:t>
                      </a:r>
                      <a:endParaRPr sz="1000">
                        <a:latin typeface="Average"/>
                        <a:ea typeface="Average"/>
                        <a:cs typeface="Average"/>
                        <a:sym typeface="Average"/>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pic>
        <p:nvPicPr>
          <p:cNvPr id="181" name="Google Shape;181;p24"/>
          <p:cNvPicPr preferRelativeResize="0"/>
          <p:nvPr/>
        </p:nvPicPr>
        <p:blipFill>
          <a:blip r:embed="rId4">
            <a:alphaModFix/>
          </a:blip>
          <a:stretch>
            <a:fillRect/>
          </a:stretch>
        </p:blipFill>
        <p:spPr>
          <a:xfrm>
            <a:off x="5831150" y="413073"/>
            <a:ext cx="2830650" cy="1681650"/>
          </a:xfrm>
          <a:prstGeom prst="rect">
            <a:avLst/>
          </a:prstGeom>
          <a:noFill/>
          <a:ln>
            <a:noFill/>
          </a:ln>
        </p:spPr>
      </p:pic>
      <p:sp>
        <p:nvSpPr>
          <p:cNvPr id="182" name="Google Shape;182;p24"/>
          <p:cNvSpPr txBox="1"/>
          <p:nvPr/>
        </p:nvSpPr>
        <p:spPr>
          <a:xfrm>
            <a:off x="8747700" y="200965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[4]</a:t>
            </a:r>
            <a:endParaRPr>
              <a:solidFill>
                <a:schemeClr val="lt2"/>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5"/>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188" name="Google Shape;188;p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189" name="Google Shape;189;p25"/>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Xview2 Dataset</a:t>
            </a:r>
            <a:endParaRPr/>
          </a:p>
          <a:p>
            <a:pPr indent="0" lvl="0" marL="0" rtl="0" algn="l">
              <a:spcBef>
                <a:spcPts val="0"/>
              </a:spcBef>
              <a:spcAft>
                <a:spcPts val="0"/>
              </a:spcAft>
              <a:buNone/>
            </a:pPr>
            <a:r>
              <a:t/>
            </a:r>
            <a:endParaRPr/>
          </a:p>
        </p:txBody>
      </p:sp>
      <p:sp>
        <p:nvSpPr>
          <p:cNvPr id="190" name="Google Shape;190;p25"/>
          <p:cNvSpPr txBox="1"/>
          <p:nvPr>
            <p:ph idx="4294967295" type="subTitle"/>
          </p:nvPr>
        </p:nvSpPr>
        <p:spPr>
          <a:xfrm>
            <a:off x="165650" y="741175"/>
            <a:ext cx="4198200" cy="31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Data Condition:</a:t>
            </a:r>
            <a:endParaRPr>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Clean dataset</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No missing or incorrect values</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Buildings obsecured or newly built in an “after” image not counted</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Imbalanced </a:t>
            </a:r>
            <a:r>
              <a:rPr lang="zh-CN">
                <a:solidFill>
                  <a:schemeClr val="lt2"/>
                </a:solidFill>
              </a:rPr>
              <a:t>by </a:t>
            </a:r>
            <a:endParaRPr>
              <a:solidFill>
                <a:schemeClr val="lt2"/>
              </a:solidFill>
            </a:endParaRPr>
          </a:p>
          <a:p>
            <a:pPr indent="-317500" lvl="1" marL="914400" rtl="0" algn="l">
              <a:spcBef>
                <a:spcPts val="1000"/>
              </a:spcBef>
              <a:spcAft>
                <a:spcPts val="0"/>
              </a:spcAft>
              <a:buClr>
                <a:schemeClr val="lt2"/>
              </a:buClr>
              <a:buSzPts val="1400"/>
              <a:buChar char="○"/>
            </a:pPr>
            <a:r>
              <a:rPr lang="zh-CN">
                <a:solidFill>
                  <a:schemeClr val="lt2"/>
                </a:solidFill>
              </a:rPr>
              <a:t>disaster type</a:t>
            </a:r>
            <a:endParaRPr>
              <a:solidFill>
                <a:schemeClr val="lt2"/>
              </a:solidFill>
            </a:endParaRPr>
          </a:p>
          <a:p>
            <a:pPr indent="-317500" lvl="1" marL="914400" rtl="0" algn="l">
              <a:spcBef>
                <a:spcPts val="0"/>
              </a:spcBef>
              <a:spcAft>
                <a:spcPts val="0"/>
              </a:spcAft>
              <a:buClr>
                <a:schemeClr val="lt2"/>
              </a:buClr>
              <a:buSzPts val="1400"/>
              <a:buChar char="○"/>
            </a:pPr>
            <a:r>
              <a:rPr lang="zh-CN">
                <a:solidFill>
                  <a:schemeClr val="lt2"/>
                </a:solidFill>
              </a:rPr>
              <a:t>class - mainly un-damaged</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457200" rtl="0" algn="l">
              <a:spcBef>
                <a:spcPts val="1600"/>
              </a:spcBef>
              <a:spcAft>
                <a:spcPts val="1600"/>
              </a:spcAft>
              <a:buNone/>
            </a:pPr>
            <a:r>
              <a:t/>
            </a:r>
            <a:endParaRPr>
              <a:solidFill>
                <a:schemeClr val="lt2"/>
              </a:solidFill>
            </a:endParaRPr>
          </a:p>
        </p:txBody>
      </p:sp>
      <p:pic>
        <p:nvPicPr>
          <p:cNvPr id="191" name="Google Shape;191;p25"/>
          <p:cNvPicPr preferRelativeResize="0"/>
          <p:nvPr/>
        </p:nvPicPr>
        <p:blipFill>
          <a:blip r:embed="rId4">
            <a:alphaModFix/>
          </a:blip>
          <a:stretch>
            <a:fillRect/>
          </a:stretch>
        </p:blipFill>
        <p:spPr>
          <a:xfrm>
            <a:off x="4419613" y="1218238"/>
            <a:ext cx="4415974" cy="3269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26"/>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197" name="Google Shape;197;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198" name="Google Shape;198;p26"/>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Other Public </a:t>
            </a:r>
            <a:r>
              <a:rPr lang="zh-CN"/>
              <a:t>Datasets </a:t>
            </a:r>
            <a:endParaRPr/>
          </a:p>
          <a:p>
            <a:pPr indent="0" lvl="0" marL="0" rtl="0" algn="l">
              <a:spcBef>
                <a:spcPts val="0"/>
              </a:spcBef>
              <a:spcAft>
                <a:spcPts val="0"/>
              </a:spcAft>
              <a:buNone/>
            </a:pPr>
            <a:r>
              <a:t/>
            </a:r>
            <a:endParaRPr/>
          </a:p>
        </p:txBody>
      </p:sp>
      <p:sp>
        <p:nvSpPr>
          <p:cNvPr id="199" name="Google Shape;199;p26"/>
          <p:cNvSpPr txBox="1"/>
          <p:nvPr>
            <p:ph idx="4294967295" type="subTitle"/>
          </p:nvPr>
        </p:nvSpPr>
        <p:spPr>
          <a:xfrm>
            <a:off x="165650" y="741175"/>
            <a:ext cx="7192200" cy="9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Zillow 2018 $/sqft</a:t>
            </a:r>
            <a:r>
              <a:rPr lang="zh-CN" u="sng">
                <a:solidFill>
                  <a:schemeClr val="lt2"/>
                </a:solidFill>
              </a:rPr>
              <a:t>:</a:t>
            </a:r>
            <a:endParaRPr>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Dataset providing $/sqft for US zip codes</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Average cost used for missing zipcodes  </a:t>
            </a:r>
            <a:endParaRPr>
              <a:solidFill>
                <a:schemeClr val="lt2"/>
              </a:solidFill>
            </a:endParaRPr>
          </a:p>
          <a:p>
            <a:pPr indent="0" lvl="0" marL="0" rtl="0" algn="l">
              <a:spcBef>
                <a:spcPts val="10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457200" rtl="0" algn="l">
              <a:spcBef>
                <a:spcPts val="1600"/>
              </a:spcBef>
              <a:spcAft>
                <a:spcPts val="1600"/>
              </a:spcAft>
              <a:buNone/>
            </a:pPr>
            <a:r>
              <a:t/>
            </a:r>
            <a:endParaRPr>
              <a:solidFill>
                <a:schemeClr val="lt2"/>
              </a:solidFill>
            </a:endParaRPr>
          </a:p>
        </p:txBody>
      </p:sp>
      <p:sp>
        <p:nvSpPr>
          <p:cNvPr id="200" name="Google Shape;200;p26"/>
          <p:cNvSpPr txBox="1"/>
          <p:nvPr>
            <p:ph idx="4294967295" type="subTitle"/>
          </p:nvPr>
        </p:nvSpPr>
        <p:spPr>
          <a:xfrm>
            <a:off x="165650" y="2052100"/>
            <a:ext cx="76734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US GeoID, County Tract, &amp; Zipcode listings</a:t>
            </a:r>
            <a:r>
              <a:rPr lang="zh-CN" u="sng">
                <a:solidFill>
                  <a:schemeClr val="lt2"/>
                </a:solidFill>
              </a:rPr>
              <a:t>:</a:t>
            </a:r>
            <a:endParaRPr>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Utilized to map building lat/lons to geoID -&gt; countytract  -&gt; zipcode </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API &amp; CSV files provided by US Census B</a:t>
            </a:r>
            <a:r>
              <a:rPr lang="zh-CN">
                <a:solidFill>
                  <a:schemeClr val="lt2"/>
                </a:solidFill>
              </a:rPr>
              <a:t>ureau</a:t>
            </a:r>
            <a:endParaRPr>
              <a:solidFill>
                <a:schemeClr val="lt2"/>
              </a:solidFill>
            </a:endParaRPr>
          </a:p>
          <a:p>
            <a:pPr indent="0" lvl="0" marL="0" rtl="0" algn="l">
              <a:spcBef>
                <a:spcPts val="10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457200" rtl="0" algn="l">
              <a:spcBef>
                <a:spcPts val="1600"/>
              </a:spcBef>
              <a:spcAft>
                <a:spcPts val="1600"/>
              </a:spcAft>
              <a:buNone/>
            </a:pPr>
            <a:r>
              <a:t/>
            </a:r>
            <a:endParaRPr>
              <a:solidFill>
                <a:schemeClr val="lt2"/>
              </a:solidFill>
            </a:endParaRPr>
          </a:p>
        </p:txBody>
      </p:sp>
      <p:sp>
        <p:nvSpPr>
          <p:cNvPr id="201" name="Google Shape;201;p26"/>
          <p:cNvSpPr txBox="1"/>
          <p:nvPr>
            <p:ph idx="4294967295" type="subTitle"/>
          </p:nvPr>
        </p:nvSpPr>
        <p:spPr>
          <a:xfrm>
            <a:off x="165650" y="3560575"/>
            <a:ext cx="74367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NOAA Disaster Cost Evaluation Data</a:t>
            </a:r>
            <a:r>
              <a:rPr lang="zh-CN" u="sng">
                <a:solidFill>
                  <a:schemeClr val="lt2"/>
                </a:solidFill>
              </a:rPr>
              <a:t>:</a:t>
            </a:r>
            <a:endParaRPr>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Ballpark cost of property damage for a few disasters by county</a:t>
            </a:r>
            <a:endParaRPr>
              <a:solidFill>
                <a:schemeClr val="lt2"/>
              </a:solidFill>
            </a:endParaRPr>
          </a:p>
          <a:p>
            <a:pPr indent="0" lvl="0" marL="0" rtl="0" algn="l">
              <a:spcBef>
                <a:spcPts val="10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0" rtl="0" algn="l">
              <a:spcBef>
                <a:spcPts val="1600"/>
              </a:spcBef>
              <a:spcAft>
                <a:spcPts val="0"/>
              </a:spcAft>
              <a:buNone/>
            </a:pPr>
            <a:r>
              <a:t/>
            </a:r>
            <a:endParaRPr u="sng">
              <a:solidFill>
                <a:schemeClr val="lt2"/>
              </a:solidFill>
            </a:endParaRPr>
          </a:p>
          <a:p>
            <a:pPr indent="0" lvl="0" marL="457200" rtl="0" algn="l">
              <a:spcBef>
                <a:spcPts val="1600"/>
              </a:spcBef>
              <a:spcAft>
                <a:spcPts val="1600"/>
              </a:spcAft>
              <a:buNone/>
            </a:pPr>
            <a:r>
              <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u="sng"/>
              <a:t>Financial Modeling</a:t>
            </a:r>
            <a:endParaRPr u="sng"/>
          </a:p>
          <a:p>
            <a:pPr indent="0" lvl="0" marL="0" rtl="0" algn="l">
              <a:spcBef>
                <a:spcPts val="0"/>
              </a:spcBef>
              <a:spcAft>
                <a:spcPts val="0"/>
              </a:spcAft>
              <a:buNone/>
            </a:pPr>
            <a:r>
              <a:rPr lang="zh-CN" sz="3600"/>
              <a:t>USNG Mapping Function</a:t>
            </a:r>
            <a:endParaRPr sz="3600"/>
          </a:p>
        </p:txBody>
      </p:sp>
      <p:sp>
        <p:nvSpPr>
          <p:cNvPr id="207" name="Google Shape;207;p2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lt1"/>
                </a:solidFill>
              </a:rPr>
              <a:t>‹#›</a:t>
            </a:fld>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28"/>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213" name="Google Shape;213;p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214" name="Google Shape;214;p28"/>
          <p:cNvSpPr txBox="1"/>
          <p:nvPr>
            <p:ph idx="4294967295" type="subTitle"/>
          </p:nvPr>
        </p:nvSpPr>
        <p:spPr>
          <a:xfrm>
            <a:off x="179100" y="989600"/>
            <a:ext cx="3465600" cy="39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US National Grid Coordinates</a:t>
            </a:r>
            <a:endParaRPr u="sng">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FEMA uses USNG coordinates for regional estimates </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Heierarchical rectuangular system </a:t>
            </a:r>
            <a:r>
              <a:rPr lang="zh-CN">
                <a:solidFill>
                  <a:schemeClr val="lt2"/>
                </a:solidFill>
              </a:rPr>
              <a:t>which </a:t>
            </a:r>
            <a:r>
              <a:rPr lang="zh-CN">
                <a:solidFill>
                  <a:schemeClr val="lt2"/>
                </a:solidFill>
              </a:rPr>
              <a:t>roughly follows lon/lat lines </a:t>
            </a:r>
            <a:endParaRPr>
              <a:solidFill>
                <a:schemeClr val="lt2"/>
              </a:solidFill>
            </a:endParaRPr>
          </a:p>
          <a:p>
            <a:pPr indent="-317500" lvl="1" marL="914400" rtl="0" algn="l">
              <a:spcBef>
                <a:spcPts val="1000"/>
              </a:spcBef>
              <a:spcAft>
                <a:spcPts val="0"/>
              </a:spcAft>
              <a:buClr>
                <a:schemeClr val="lt2"/>
              </a:buClr>
              <a:buSzPts val="1400"/>
              <a:buChar char="○"/>
            </a:pPr>
            <a:r>
              <a:rPr lang="zh-CN">
                <a:solidFill>
                  <a:schemeClr val="lt2"/>
                </a:solidFill>
              </a:rPr>
              <a:t>14 chars based on UTM and MGRS</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No available geocoding service for Python</a:t>
            </a:r>
            <a:endParaRPr>
              <a:solidFill>
                <a:schemeClr val="lt2"/>
              </a:solidFill>
            </a:endParaRPr>
          </a:p>
          <a:p>
            <a:pPr indent="0" lvl="0" marL="457200" rtl="0" algn="l">
              <a:spcBef>
                <a:spcPts val="1000"/>
              </a:spcBef>
              <a:spcAft>
                <a:spcPts val="1600"/>
              </a:spcAft>
              <a:buNone/>
            </a:pPr>
            <a:r>
              <a:t/>
            </a:r>
            <a:endParaRPr>
              <a:solidFill>
                <a:schemeClr val="lt2"/>
              </a:solidFill>
            </a:endParaRPr>
          </a:p>
        </p:txBody>
      </p:sp>
      <p:sp>
        <p:nvSpPr>
          <p:cNvPr id="215" name="Google Shape;215;p28"/>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USNG Mapping</a:t>
            </a:r>
            <a:endParaRPr/>
          </a:p>
          <a:p>
            <a:pPr indent="0" lvl="0" marL="0" rtl="0" algn="l">
              <a:spcBef>
                <a:spcPts val="0"/>
              </a:spcBef>
              <a:spcAft>
                <a:spcPts val="0"/>
              </a:spcAft>
              <a:buNone/>
            </a:pPr>
            <a:r>
              <a:t/>
            </a:r>
            <a:endParaRPr/>
          </a:p>
        </p:txBody>
      </p:sp>
      <p:sp>
        <p:nvSpPr>
          <p:cNvPr id="216" name="Google Shape;216;p28"/>
          <p:cNvSpPr txBox="1"/>
          <p:nvPr>
            <p:ph idx="4294967295" type="subTitle"/>
          </p:nvPr>
        </p:nvSpPr>
        <p:spPr>
          <a:xfrm>
            <a:off x="3815100" y="4308200"/>
            <a:ext cx="51138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USNG coordiantes</a:t>
            </a:r>
            <a:endParaRPr/>
          </a:p>
        </p:txBody>
      </p:sp>
      <p:pic>
        <p:nvPicPr>
          <p:cNvPr id="217" name="Google Shape;217;p28"/>
          <p:cNvPicPr preferRelativeResize="0"/>
          <p:nvPr/>
        </p:nvPicPr>
        <p:blipFill>
          <a:blip r:embed="rId4">
            <a:alphaModFix/>
          </a:blip>
          <a:stretch>
            <a:fillRect/>
          </a:stretch>
        </p:blipFill>
        <p:spPr>
          <a:xfrm>
            <a:off x="3737575" y="835725"/>
            <a:ext cx="5024100" cy="3215571"/>
          </a:xfrm>
          <a:prstGeom prst="rect">
            <a:avLst/>
          </a:prstGeom>
          <a:noFill/>
          <a:ln>
            <a:noFill/>
          </a:ln>
        </p:spPr>
      </p:pic>
      <p:sp>
        <p:nvSpPr>
          <p:cNvPr id="218" name="Google Shape;218;p28"/>
          <p:cNvSpPr txBox="1"/>
          <p:nvPr/>
        </p:nvSpPr>
        <p:spPr>
          <a:xfrm>
            <a:off x="8549575" y="400760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[5]</a:t>
            </a:r>
            <a:endParaRPr>
              <a:solidFill>
                <a:schemeClr val="lt2"/>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29"/>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224" name="Google Shape;224;p2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225" name="Google Shape;225;p29"/>
          <p:cNvSpPr txBox="1"/>
          <p:nvPr>
            <p:ph idx="4294967295" type="subTitle"/>
          </p:nvPr>
        </p:nvSpPr>
        <p:spPr>
          <a:xfrm>
            <a:off x="119500" y="952463"/>
            <a:ext cx="6556800" cy="3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US National Grid Coordinates</a:t>
            </a:r>
            <a:endParaRPr u="sng"/>
          </a:p>
          <a:p>
            <a:pPr indent="-342900" lvl="0" marL="457200" rtl="0" algn="l">
              <a:spcBef>
                <a:spcPts val="1600"/>
              </a:spcBef>
              <a:spcAft>
                <a:spcPts val="0"/>
              </a:spcAft>
              <a:buClr>
                <a:schemeClr val="accent5"/>
              </a:buClr>
              <a:buSzPts val="1800"/>
              <a:buChar char="●"/>
            </a:pPr>
            <a:r>
              <a:rPr lang="zh-CN">
                <a:solidFill>
                  <a:schemeClr val="accent5"/>
                </a:solidFill>
              </a:rPr>
              <a:t>15S .....................precision level 6° × 8° </a:t>
            </a:r>
            <a:endParaRPr>
              <a:solidFill>
                <a:schemeClr val="accent5"/>
              </a:solidFill>
            </a:endParaRPr>
          </a:p>
          <a:p>
            <a:pPr indent="-342900" lvl="0" marL="457200" rtl="0" algn="l">
              <a:spcBef>
                <a:spcPts val="1000"/>
              </a:spcBef>
              <a:spcAft>
                <a:spcPts val="0"/>
              </a:spcAft>
              <a:buSzPts val="1800"/>
              <a:buChar char="●"/>
            </a:pPr>
            <a:r>
              <a:rPr lang="zh-CN"/>
              <a:t>15S WV ...................precision level 100 km</a:t>
            </a:r>
            <a:endParaRPr/>
          </a:p>
          <a:p>
            <a:pPr indent="-342900" lvl="0" marL="457200" rtl="0" algn="l">
              <a:spcBef>
                <a:spcPts val="1000"/>
              </a:spcBef>
              <a:spcAft>
                <a:spcPts val="0"/>
              </a:spcAft>
              <a:buSzPts val="1800"/>
              <a:buChar char="●"/>
            </a:pPr>
            <a:r>
              <a:rPr lang="zh-CN"/>
              <a:t>15S WV 8 6 ...............precision level 10 km</a:t>
            </a:r>
            <a:endParaRPr/>
          </a:p>
          <a:p>
            <a:pPr indent="-342900" lvl="0" marL="457200" rtl="0" algn="l">
              <a:spcBef>
                <a:spcPts val="1000"/>
              </a:spcBef>
              <a:spcAft>
                <a:spcPts val="0"/>
              </a:spcAft>
              <a:buSzPts val="1800"/>
              <a:buChar char="●"/>
            </a:pPr>
            <a:r>
              <a:rPr lang="zh-CN"/>
              <a:t>15S WV 83 68 .............precision level 1 km</a:t>
            </a:r>
            <a:endParaRPr/>
          </a:p>
          <a:p>
            <a:pPr indent="-342900" lvl="0" marL="457200" rtl="0" algn="l">
              <a:spcBef>
                <a:spcPts val="1000"/>
              </a:spcBef>
              <a:spcAft>
                <a:spcPts val="0"/>
              </a:spcAft>
              <a:buSzPts val="1800"/>
              <a:buChar char="●"/>
            </a:pPr>
            <a:r>
              <a:rPr lang="zh-CN"/>
              <a:t>15S WV 832 683...........precision level 100m</a:t>
            </a:r>
            <a:endParaRPr/>
          </a:p>
          <a:p>
            <a:pPr indent="-342900" lvl="0" marL="457200" rtl="0" algn="l">
              <a:spcBef>
                <a:spcPts val="1000"/>
              </a:spcBef>
              <a:spcAft>
                <a:spcPts val="0"/>
              </a:spcAft>
              <a:buSzPts val="1800"/>
              <a:buChar char="●"/>
            </a:pPr>
            <a:r>
              <a:rPr lang="zh-CN"/>
              <a:t>15S WV 8320 6830.........precision level 10m</a:t>
            </a:r>
            <a:endParaRPr/>
          </a:p>
          <a:p>
            <a:pPr indent="-342900" lvl="0" marL="457200" rtl="0" algn="l">
              <a:spcBef>
                <a:spcPts val="1000"/>
              </a:spcBef>
              <a:spcAft>
                <a:spcPts val="0"/>
              </a:spcAft>
              <a:buSzPts val="1800"/>
              <a:buChar char="●"/>
            </a:pPr>
            <a:r>
              <a:rPr lang="zh-CN"/>
              <a:t>15S WV 83200 68300 .......precision level 1m</a:t>
            </a:r>
            <a:endParaRPr/>
          </a:p>
          <a:p>
            <a:pPr indent="0" lvl="0" marL="457200" rtl="0" algn="l">
              <a:spcBef>
                <a:spcPts val="1000"/>
              </a:spcBef>
              <a:spcAft>
                <a:spcPts val="0"/>
              </a:spcAft>
              <a:buNone/>
            </a:pPr>
            <a:r>
              <a:t/>
            </a:r>
            <a:endParaRPr u="sng"/>
          </a:p>
          <a:p>
            <a:pPr indent="0" lvl="0" marL="457200" rtl="0" algn="l">
              <a:spcBef>
                <a:spcPts val="1600"/>
              </a:spcBef>
              <a:spcAft>
                <a:spcPts val="0"/>
              </a:spcAft>
              <a:buNone/>
            </a:pPr>
            <a:r>
              <a:t/>
            </a:r>
            <a:endParaRPr u="sng"/>
          </a:p>
          <a:p>
            <a:pPr indent="0" lvl="0" marL="457200" rtl="0" algn="l">
              <a:spcBef>
                <a:spcPts val="1600"/>
              </a:spcBef>
              <a:spcAft>
                <a:spcPts val="1600"/>
              </a:spcAft>
              <a:buNone/>
            </a:pPr>
            <a:r>
              <a:t/>
            </a:r>
            <a:endParaRPr u="sng"/>
          </a:p>
        </p:txBody>
      </p:sp>
      <p:sp>
        <p:nvSpPr>
          <p:cNvPr id="226" name="Google Shape;226;p29"/>
          <p:cNvSpPr txBox="1"/>
          <p:nvPr>
            <p:ph idx="4294967295" type="subTitle"/>
          </p:nvPr>
        </p:nvSpPr>
        <p:spPr>
          <a:xfrm>
            <a:off x="5752800" y="4355450"/>
            <a:ext cx="22617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USNG coordiantes</a:t>
            </a:r>
            <a:endParaRPr/>
          </a:p>
        </p:txBody>
      </p:sp>
      <p:grpSp>
        <p:nvGrpSpPr>
          <p:cNvPr id="227" name="Google Shape;227;p29"/>
          <p:cNvGrpSpPr/>
          <p:nvPr/>
        </p:nvGrpSpPr>
        <p:grpSpPr>
          <a:xfrm>
            <a:off x="425700" y="4363600"/>
            <a:ext cx="2510850" cy="634800"/>
            <a:chOff x="425700" y="4363600"/>
            <a:chExt cx="2510850" cy="634800"/>
          </a:xfrm>
        </p:grpSpPr>
        <p:sp>
          <p:nvSpPr>
            <p:cNvPr id="228" name="Google Shape;228;p29"/>
            <p:cNvSpPr txBox="1"/>
            <p:nvPr/>
          </p:nvSpPr>
          <p:spPr>
            <a:xfrm>
              <a:off x="1368450" y="4390625"/>
              <a:ext cx="897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rgbClr val="FF0000"/>
                  </a:solidFill>
                  <a:latin typeface="Average"/>
                  <a:ea typeface="Average"/>
                  <a:cs typeface="Average"/>
                  <a:sym typeface="Average"/>
                </a:rPr>
                <a:t>easting</a:t>
              </a:r>
              <a:endParaRPr>
                <a:solidFill>
                  <a:srgbClr val="FF0000"/>
                </a:solidFill>
                <a:latin typeface="Average"/>
                <a:ea typeface="Average"/>
                <a:cs typeface="Average"/>
                <a:sym typeface="Average"/>
              </a:endParaRPr>
            </a:p>
          </p:txBody>
        </p:sp>
        <p:sp>
          <p:nvSpPr>
            <p:cNvPr id="229" name="Google Shape;229;p29"/>
            <p:cNvSpPr txBox="1"/>
            <p:nvPr/>
          </p:nvSpPr>
          <p:spPr>
            <a:xfrm>
              <a:off x="2086350" y="4394750"/>
              <a:ext cx="8502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rgbClr val="9900FF"/>
                  </a:solidFill>
                  <a:latin typeface="Average"/>
                  <a:ea typeface="Average"/>
                  <a:cs typeface="Average"/>
                  <a:sym typeface="Average"/>
                </a:rPr>
                <a:t>northing</a:t>
              </a:r>
              <a:endParaRPr>
                <a:solidFill>
                  <a:srgbClr val="9900FF"/>
                </a:solidFill>
                <a:latin typeface="Average"/>
                <a:ea typeface="Average"/>
                <a:cs typeface="Average"/>
                <a:sym typeface="Average"/>
              </a:endParaRPr>
            </a:p>
          </p:txBody>
        </p:sp>
        <p:sp>
          <p:nvSpPr>
            <p:cNvPr id="230" name="Google Shape;230;p29"/>
            <p:cNvSpPr txBox="1"/>
            <p:nvPr/>
          </p:nvSpPr>
          <p:spPr>
            <a:xfrm>
              <a:off x="962100" y="4493450"/>
              <a:ext cx="630000" cy="30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accent5"/>
                  </a:solidFill>
                  <a:latin typeface="Average"/>
                  <a:ea typeface="Average"/>
                  <a:cs typeface="Average"/>
                  <a:sym typeface="Average"/>
                </a:rPr>
                <a:t>main </a:t>
              </a:r>
              <a:endParaRPr>
                <a:solidFill>
                  <a:schemeClr val="accent5"/>
                </a:solidFill>
                <a:latin typeface="Average"/>
                <a:ea typeface="Average"/>
                <a:cs typeface="Average"/>
                <a:sym typeface="Average"/>
              </a:endParaRPr>
            </a:p>
            <a:p>
              <a:pPr indent="0" lvl="0" marL="0" rtl="0" algn="ctr">
                <a:spcBef>
                  <a:spcPts val="0"/>
                </a:spcBef>
                <a:spcAft>
                  <a:spcPts val="0"/>
                </a:spcAft>
                <a:buNone/>
              </a:pPr>
              <a:r>
                <a:rPr lang="zh-CN">
                  <a:solidFill>
                    <a:schemeClr val="accent5"/>
                  </a:solidFill>
                  <a:latin typeface="Average"/>
                  <a:ea typeface="Average"/>
                  <a:cs typeface="Average"/>
                  <a:sym typeface="Average"/>
                </a:rPr>
                <a:t>group</a:t>
              </a:r>
              <a:endParaRPr>
                <a:solidFill>
                  <a:schemeClr val="accent5"/>
                </a:solidFill>
                <a:latin typeface="Average"/>
                <a:ea typeface="Average"/>
                <a:cs typeface="Average"/>
                <a:sym typeface="Average"/>
              </a:endParaRPr>
            </a:p>
          </p:txBody>
        </p:sp>
        <p:sp>
          <p:nvSpPr>
            <p:cNvPr id="231" name="Google Shape;231;p29"/>
            <p:cNvSpPr txBox="1"/>
            <p:nvPr/>
          </p:nvSpPr>
          <p:spPr>
            <a:xfrm>
              <a:off x="425700" y="4363600"/>
              <a:ext cx="6990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chemeClr val="accent3"/>
                  </a:solidFill>
                  <a:latin typeface="Average"/>
                  <a:ea typeface="Average"/>
                  <a:cs typeface="Average"/>
                  <a:sym typeface="Average"/>
                </a:rPr>
                <a:t>UTM</a:t>
              </a:r>
              <a:endParaRPr>
                <a:solidFill>
                  <a:schemeClr val="accent3"/>
                </a:solidFill>
                <a:latin typeface="Average"/>
                <a:ea typeface="Average"/>
                <a:cs typeface="Average"/>
                <a:sym typeface="Average"/>
              </a:endParaRPr>
            </a:p>
            <a:p>
              <a:pPr indent="0" lvl="0" marL="0" rtl="0" algn="ctr">
                <a:spcBef>
                  <a:spcPts val="0"/>
                </a:spcBef>
                <a:spcAft>
                  <a:spcPts val="0"/>
                </a:spcAft>
                <a:buNone/>
              </a:pPr>
              <a:r>
                <a:rPr lang="zh-CN">
                  <a:solidFill>
                    <a:schemeClr val="accent3"/>
                  </a:solidFill>
                  <a:latin typeface="Average"/>
                  <a:ea typeface="Average"/>
                  <a:cs typeface="Average"/>
                  <a:sym typeface="Average"/>
                </a:rPr>
                <a:t>zone</a:t>
              </a:r>
              <a:r>
                <a:rPr lang="zh-CN">
                  <a:latin typeface="Average"/>
                  <a:ea typeface="Average"/>
                  <a:cs typeface="Average"/>
                  <a:sym typeface="Average"/>
                </a:rPr>
                <a:t>  </a:t>
              </a:r>
              <a:endParaRPr>
                <a:latin typeface="Average"/>
                <a:ea typeface="Average"/>
                <a:cs typeface="Average"/>
                <a:sym typeface="Average"/>
              </a:endParaRPr>
            </a:p>
          </p:txBody>
        </p:sp>
      </p:grpSp>
      <p:sp>
        <p:nvSpPr>
          <p:cNvPr id="232" name="Google Shape;232;p29"/>
          <p:cNvSpPr/>
          <p:nvPr/>
        </p:nvSpPr>
        <p:spPr>
          <a:xfrm>
            <a:off x="119500" y="1964850"/>
            <a:ext cx="4679100" cy="2970300"/>
          </a:xfrm>
          <a:prstGeom prst="rect">
            <a:avLst/>
          </a:prstGeom>
          <a:solidFill>
            <a:srgbClr val="37474F">
              <a:alpha val="73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29"/>
          <p:cNvPicPr preferRelativeResize="0"/>
          <p:nvPr/>
        </p:nvPicPr>
        <p:blipFill>
          <a:blip r:embed="rId4">
            <a:alphaModFix/>
          </a:blip>
          <a:stretch>
            <a:fillRect/>
          </a:stretch>
        </p:blipFill>
        <p:spPr>
          <a:xfrm>
            <a:off x="4751500" y="1711475"/>
            <a:ext cx="4348376" cy="2509975"/>
          </a:xfrm>
          <a:prstGeom prst="rect">
            <a:avLst/>
          </a:prstGeom>
          <a:noFill/>
          <a:ln>
            <a:noFill/>
          </a:ln>
        </p:spPr>
      </p:pic>
      <p:sp>
        <p:nvSpPr>
          <p:cNvPr id="234" name="Google Shape;234;p29"/>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USNG Mapping</a:t>
            </a:r>
            <a:endParaRPr/>
          </a:p>
          <a:p>
            <a:pPr indent="0" lvl="0" marL="0" rtl="0" algn="l">
              <a:spcBef>
                <a:spcPts val="0"/>
              </a:spcBef>
              <a:spcAft>
                <a:spcPts val="0"/>
              </a:spcAft>
              <a:buNone/>
            </a:pPr>
            <a:r>
              <a:t/>
            </a:r>
            <a:endParaRPr/>
          </a:p>
        </p:txBody>
      </p:sp>
      <p:sp>
        <p:nvSpPr>
          <p:cNvPr id="235" name="Google Shape;235;p29"/>
          <p:cNvSpPr txBox="1"/>
          <p:nvPr/>
        </p:nvSpPr>
        <p:spPr>
          <a:xfrm>
            <a:off x="8625775" y="416000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[6]</a:t>
            </a:r>
            <a:endParaRPr>
              <a:solidFill>
                <a:schemeClr val="lt2"/>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30"/>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241" name="Google Shape;241;p3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242" name="Google Shape;242;p30"/>
          <p:cNvSpPr txBox="1"/>
          <p:nvPr>
            <p:ph idx="4294967295" type="subTitle"/>
          </p:nvPr>
        </p:nvSpPr>
        <p:spPr>
          <a:xfrm>
            <a:off x="119500" y="952463"/>
            <a:ext cx="6556800" cy="3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US National Grid Coordinates</a:t>
            </a:r>
            <a:endParaRPr u="sng"/>
          </a:p>
          <a:p>
            <a:pPr indent="-342900" lvl="0" marL="457200" rtl="0" algn="l">
              <a:spcBef>
                <a:spcPts val="1600"/>
              </a:spcBef>
              <a:spcAft>
                <a:spcPts val="0"/>
              </a:spcAft>
              <a:buSzPts val="1800"/>
              <a:buChar char="●"/>
            </a:pPr>
            <a:r>
              <a:rPr lang="zh-CN"/>
              <a:t>15S .....................precision level 6° × 8° </a:t>
            </a:r>
            <a:endParaRPr/>
          </a:p>
          <a:p>
            <a:pPr indent="-342900" lvl="0" marL="457200" rtl="0" algn="l">
              <a:spcBef>
                <a:spcPts val="1000"/>
              </a:spcBef>
              <a:spcAft>
                <a:spcPts val="0"/>
              </a:spcAft>
              <a:buClr>
                <a:schemeClr val="accent5"/>
              </a:buClr>
              <a:buSzPts val="1800"/>
              <a:buChar char="●"/>
            </a:pPr>
            <a:r>
              <a:rPr lang="zh-CN"/>
              <a:t>15S </a:t>
            </a:r>
            <a:r>
              <a:rPr lang="zh-CN">
                <a:solidFill>
                  <a:schemeClr val="accent5"/>
                </a:solidFill>
              </a:rPr>
              <a:t>WV ...................precision level 100 km</a:t>
            </a:r>
            <a:endParaRPr>
              <a:solidFill>
                <a:schemeClr val="accent5"/>
              </a:solidFill>
            </a:endParaRPr>
          </a:p>
          <a:p>
            <a:pPr indent="-342900" lvl="0" marL="457200" rtl="0" algn="l">
              <a:spcBef>
                <a:spcPts val="1000"/>
              </a:spcBef>
              <a:spcAft>
                <a:spcPts val="0"/>
              </a:spcAft>
              <a:buSzPts val="1800"/>
              <a:buChar char="●"/>
            </a:pPr>
            <a:r>
              <a:rPr lang="zh-CN"/>
              <a:t>15S WV 8 6 ...............precision level 10 km</a:t>
            </a:r>
            <a:endParaRPr/>
          </a:p>
          <a:p>
            <a:pPr indent="-342900" lvl="0" marL="457200" rtl="0" algn="l">
              <a:spcBef>
                <a:spcPts val="1000"/>
              </a:spcBef>
              <a:spcAft>
                <a:spcPts val="0"/>
              </a:spcAft>
              <a:buSzPts val="1800"/>
              <a:buChar char="●"/>
            </a:pPr>
            <a:r>
              <a:rPr lang="zh-CN"/>
              <a:t>15S WV 83 68 .............precision level 1 km</a:t>
            </a:r>
            <a:endParaRPr/>
          </a:p>
          <a:p>
            <a:pPr indent="-342900" lvl="0" marL="457200" rtl="0" algn="l">
              <a:spcBef>
                <a:spcPts val="1000"/>
              </a:spcBef>
              <a:spcAft>
                <a:spcPts val="0"/>
              </a:spcAft>
              <a:buSzPts val="1800"/>
              <a:buChar char="●"/>
            </a:pPr>
            <a:r>
              <a:rPr lang="zh-CN"/>
              <a:t>15S WV 832 683...........precision level 100m</a:t>
            </a:r>
            <a:endParaRPr/>
          </a:p>
          <a:p>
            <a:pPr indent="-342900" lvl="0" marL="457200" rtl="0" algn="l">
              <a:spcBef>
                <a:spcPts val="1000"/>
              </a:spcBef>
              <a:spcAft>
                <a:spcPts val="0"/>
              </a:spcAft>
              <a:buSzPts val="1800"/>
              <a:buChar char="●"/>
            </a:pPr>
            <a:r>
              <a:rPr lang="zh-CN"/>
              <a:t>15S WV 8320 6830.........precision level 10m</a:t>
            </a:r>
            <a:endParaRPr/>
          </a:p>
          <a:p>
            <a:pPr indent="-342900" lvl="0" marL="457200" rtl="0" algn="l">
              <a:spcBef>
                <a:spcPts val="1000"/>
              </a:spcBef>
              <a:spcAft>
                <a:spcPts val="0"/>
              </a:spcAft>
              <a:buSzPts val="1800"/>
              <a:buChar char="●"/>
            </a:pPr>
            <a:r>
              <a:rPr lang="zh-CN"/>
              <a:t>15S WV 83200 68300 .......precision level 1m</a:t>
            </a:r>
            <a:endParaRPr/>
          </a:p>
          <a:p>
            <a:pPr indent="0" lvl="0" marL="457200" rtl="0" algn="l">
              <a:spcBef>
                <a:spcPts val="1000"/>
              </a:spcBef>
              <a:spcAft>
                <a:spcPts val="0"/>
              </a:spcAft>
              <a:buNone/>
            </a:pPr>
            <a:r>
              <a:t/>
            </a:r>
            <a:endParaRPr/>
          </a:p>
          <a:p>
            <a:pPr indent="0" lvl="0" marL="457200" rtl="0" algn="l">
              <a:spcBef>
                <a:spcPts val="1600"/>
              </a:spcBef>
              <a:spcAft>
                <a:spcPts val="0"/>
              </a:spcAft>
              <a:buNone/>
            </a:pPr>
            <a:r>
              <a:t/>
            </a:r>
            <a:endParaRPr u="sng"/>
          </a:p>
          <a:p>
            <a:pPr indent="0" lvl="0" marL="457200" rtl="0" algn="l">
              <a:spcBef>
                <a:spcPts val="1600"/>
              </a:spcBef>
              <a:spcAft>
                <a:spcPts val="0"/>
              </a:spcAft>
              <a:buNone/>
            </a:pPr>
            <a:r>
              <a:t/>
            </a:r>
            <a:endParaRPr u="sng"/>
          </a:p>
          <a:p>
            <a:pPr indent="0" lvl="0" marL="457200" rtl="0" algn="l">
              <a:spcBef>
                <a:spcPts val="1600"/>
              </a:spcBef>
              <a:spcAft>
                <a:spcPts val="1600"/>
              </a:spcAft>
              <a:buNone/>
            </a:pPr>
            <a:r>
              <a:t/>
            </a:r>
            <a:endParaRPr u="sng"/>
          </a:p>
        </p:txBody>
      </p:sp>
      <p:sp>
        <p:nvSpPr>
          <p:cNvPr id="243" name="Google Shape;243;p30"/>
          <p:cNvSpPr txBox="1"/>
          <p:nvPr>
            <p:ph idx="4294967295" type="subTitle"/>
          </p:nvPr>
        </p:nvSpPr>
        <p:spPr>
          <a:xfrm>
            <a:off x="5752800" y="4355450"/>
            <a:ext cx="22617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USNG coordiantes</a:t>
            </a:r>
            <a:endParaRPr/>
          </a:p>
        </p:txBody>
      </p:sp>
      <p:grpSp>
        <p:nvGrpSpPr>
          <p:cNvPr id="244" name="Google Shape;244;p30"/>
          <p:cNvGrpSpPr/>
          <p:nvPr/>
        </p:nvGrpSpPr>
        <p:grpSpPr>
          <a:xfrm>
            <a:off x="425700" y="4363600"/>
            <a:ext cx="2510850" cy="634800"/>
            <a:chOff x="425700" y="4363600"/>
            <a:chExt cx="2510850" cy="634800"/>
          </a:xfrm>
        </p:grpSpPr>
        <p:sp>
          <p:nvSpPr>
            <p:cNvPr id="245" name="Google Shape;245;p30"/>
            <p:cNvSpPr txBox="1"/>
            <p:nvPr/>
          </p:nvSpPr>
          <p:spPr>
            <a:xfrm>
              <a:off x="1368450" y="4390625"/>
              <a:ext cx="897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rgbClr val="FF0000"/>
                  </a:solidFill>
                  <a:latin typeface="Average"/>
                  <a:ea typeface="Average"/>
                  <a:cs typeface="Average"/>
                  <a:sym typeface="Average"/>
                </a:rPr>
                <a:t>easting</a:t>
              </a:r>
              <a:endParaRPr>
                <a:solidFill>
                  <a:srgbClr val="FF0000"/>
                </a:solidFill>
                <a:latin typeface="Average"/>
                <a:ea typeface="Average"/>
                <a:cs typeface="Average"/>
                <a:sym typeface="Average"/>
              </a:endParaRPr>
            </a:p>
          </p:txBody>
        </p:sp>
        <p:sp>
          <p:nvSpPr>
            <p:cNvPr id="246" name="Google Shape;246;p30"/>
            <p:cNvSpPr txBox="1"/>
            <p:nvPr/>
          </p:nvSpPr>
          <p:spPr>
            <a:xfrm>
              <a:off x="2086350" y="4394750"/>
              <a:ext cx="8502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rgbClr val="9900FF"/>
                  </a:solidFill>
                  <a:latin typeface="Average"/>
                  <a:ea typeface="Average"/>
                  <a:cs typeface="Average"/>
                  <a:sym typeface="Average"/>
                </a:rPr>
                <a:t>northing</a:t>
              </a:r>
              <a:endParaRPr>
                <a:solidFill>
                  <a:srgbClr val="9900FF"/>
                </a:solidFill>
                <a:latin typeface="Average"/>
                <a:ea typeface="Average"/>
                <a:cs typeface="Average"/>
                <a:sym typeface="Average"/>
              </a:endParaRPr>
            </a:p>
          </p:txBody>
        </p:sp>
        <p:sp>
          <p:nvSpPr>
            <p:cNvPr id="247" name="Google Shape;247;p30"/>
            <p:cNvSpPr txBox="1"/>
            <p:nvPr/>
          </p:nvSpPr>
          <p:spPr>
            <a:xfrm>
              <a:off x="962100" y="4493450"/>
              <a:ext cx="630000" cy="30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accent5"/>
                  </a:solidFill>
                  <a:latin typeface="Average"/>
                  <a:ea typeface="Average"/>
                  <a:cs typeface="Average"/>
                  <a:sym typeface="Average"/>
                </a:rPr>
                <a:t>main </a:t>
              </a:r>
              <a:endParaRPr>
                <a:solidFill>
                  <a:schemeClr val="accent5"/>
                </a:solidFill>
                <a:latin typeface="Average"/>
                <a:ea typeface="Average"/>
                <a:cs typeface="Average"/>
                <a:sym typeface="Average"/>
              </a:endParaRPr>
            </a:p>
            <a:p>
              <a:pPr indent="0" lvl="0" marL="0" rtl="0" algn="ctr">
                <a:spcBef>
                  <a:spcPts val="0"/>
                </a:spcBef>
                <a:spcAft>
                  <a:spcPts val="0"/>
                </a:spcAft>
                <a:buNone/>
              </a:pPr>
              <a:r>
                <a:rPr lang="zh-CN">
                  <a:solidFill>
                    <a:schemeClr val="accent5"/>
                  </a:solidFill>
                  <a:latin typeface="Average"/>
                  <a:ea typeface="Average"/>
                  <a:cs typeface="Average"/>
                  <a:sym typeface="Average"/>
                </a:rPr>
                <a:t>group</a:t>
              </a:r>
              <a:endParaRPr>
                <a:solidFill>
                  <a:schemeClr val="accent5"/>
                </a:solidFill>
                <a:latin typeface="Average"/>
                <a:ea typeface="Average"/>
                <a:cs typeface="Average"/>
                <a:sym typeface="Average"/>
              </a:endParaRPr>
            </a:p>
          </p:txBody>
        </p:sp>
        <p:sp>
          <p:nvSpPr>
            <p:cNvPr id="248" name="Google Shape;248;p30"/>
            <p:cNvSpPr txBox="1"/>
            <p:nvPr/>
          </p:nvSpPr>
          <p:spPr>
            <a:xfrm>
              <a:off x="425700" y="4363600"/>
              <a:ext cx="6990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chemeClr val="accent3"/>
                  </a:solidFill>
                  <a:latin typeface="Average"/>
                  <a:ea typeface="Average"/>
                  <a:cs typeface="Average"/>
                  <a:sym typeface="Average"/>
                </a:rPr>
                <a:t>UTM</a:t>
              </a:r>
              <a:endParaRPr>
                <a:solidFill>
                  <a:schemeClr val="accent3"/>
                </a:solidFill>
                <a:latin typeface="Average"/>
                <a:ea typeface="Average"/>
                <a:cs typeface="Average"/>
                <a:sym typeface="Average"/>
              </a:endParaRPr>
            </a:p>
            <a:p>
              <a:pPr indent="0" lvl="0" marL="0" rtl="0" algn="ctr">
                <a:spcBef>
                  <a:spcPts val="0"/>
                </a:spcBef>
                <a:spcAft>
                  <a:spcPts val="0"/>
                </a:spcAft>
                <a:buNone/>
              </a:pPr>
              <a:r>
                <a:rPr lang="zh-CN">
                  <a:solidFill>
                    <a:schemeClr val="accent3"/>
                  </a:solidFill>
                  <a:latin typeface="Average"/>
                  <a:ea typeface="Average"/>
                  <a:cs typeface="Average"/>
                  <a:sym typeface="Average"/>
                </a:rPr>
                <a:t>zone</a:t>
              </a:r>
              <a:r>
                <a:rPr lang="zh-CN">
                  <a:latin typeface="Average"/>
                  <a:ea typeface="Average"/>
                  <a:cs typeface="Average"/>
                  <a:sym typeface="Average"/>
                </a:rPr>
                <a:t>  </a:t>
              </a:r>
              <a:endParaRPr>
                <a:latin typeface="Average"/>
                <a:ea typeface="Average"/>
                <a:cs typeface="Average"/>
                <a:sym typeface="Average"/>
              </a:endParaRPr>
            </a:p>
          </p:txBody>
        </p:sp>
      </p:grpSp>
      <p:sp>
        <p:nvSpPr>
          <p:cNvPr id="249" name="Google Shape;249;p30"/>
          <p:cNvSpPr/>
          <p:nvPr/>
        </p:nvSpPr>
        <p:spPr>
          <a:xfrm>
            <a:off x="119500" y="2408800"/>
            <a:ext cx="4679100" cy="2526300"/>
          </a:xfrm>
          <a:prstGeom prst="rect">
            <a:avLst/>
          </a:prstGeom>
          <a:solidFill>
            <a:srgbClr val="37474F">
              <a:alpha val="73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0"/>
          <p:cNvPicPr preferRelativeResize="0"/>
          <p:nvPr/>
        </p:nvPicPr>
        <p:blipFill>
          <a:blip r:embed="rId4">
            <a:alphaModFix/>
          </a:blip>
          <a:stretch>
            <a:fillRect/>
          </a:stretch>
        </p:blipFill>
        <p:spPr>
          <a:xfrm>
            <a:off x="4736375" y="1327071"/>
            <a:ext cx="4200050" cy="2856575"/>
          </a:xfrm>
          <a:prstGeom prst="rect">
            <a:avLst/>
          </a:prstGeom>
          <a:noFill/>
          <a:ln>
            <a:noFill/>
          </a:ln>
        </p:spPr>
      </p:pic>
      <p:sp>
        <p:nvSpPr>
          <p:cNvPr id="251" name="Google Shape;251;p30"/>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USNG Mapping</a:t>
            </a:r>
            <a:endParaRPr/>
          </a:p>
          <a:p>
            <a:pPr indent="0" lvl="0" marL="0" rtl="0" algn="l">
              <a:spcBef>
                <a:spcPts val="0"/>
              </a:spcBef>
              <a:spcAft>
                <a:spcPts val="0"/>
              </a:spcAft>
              <a:buNone/>
            </a:pPr>
            <a:r>
              <a:t/>
            </a:r>
            <a:endParaRPr/>
          </a:p>
        </p:txBody>
      </p:sp>
      <p:sp>
        <p:nvSpPr>
          <p:cNvPr id="252" name="Google Shape;252;p30"/>
          <p:cNvSpPr txBox="1"/>
          <p:nvPr/>
        </p:nvSpPr>
        <p:spPr>
          <a:xfrm>
            <a:off x="8625775" y="416000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[6]</a:t>
            </a:r>
            <a:endParaRPr>
              <a:solidFill>
                <a:schemeClr val="lt2"/>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31"/>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258" name="Google Shape;258;p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259" name="Google Shape;259;p31"/>
          <p:cNvSpPr txBox="1"/>
          <p:nvPr>
            <p:ph idx="4294967295" type="subTitle"/>
          </p:nvPr>
        </p:nvSpPr>
        <p:spPr>
          <a:xfrm>
            <a:off x="119500" y="952475"/>
            <a:ext cx="4754700" cy="3830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u="sng"/>
              <a:t>US National Grid Coordinates</a:t>
            </a:r>
            <a:endParaRPr u="sng"/>
          </a:p>
          <a:p>
            <a:pPr indent="-342900" lvl="0" marL="457200" rtl="0" algn="l">
              <a:spcBef>
                <a:spcPts val="1600"/>
              </a:spcBef>
              <a:spcAft>
                <a:spcPts val="0"/>
              </a:spcAft>
              <a:buSzPts val="1800"/>
              <a:buChar char="●"/>
            </a:pPr>
            <a:r>
              <a:rPr lang="zh-CN"/>
              <a:t>15S .....................precision level 6° × 8° </a:t>
            </a:r>
            <a:endParaRPr/>
          </a:p>
          <a:p>
            <a:pPr indent="-342900" lvl="0" marL="457200" rtl="0" algn="l">
              <a:spcBef>
                <a:spcPts val="1000"/>
              </a:spcBef>
              <a:spcAft>
                <a:spcPts val="0"/>
              </a:spcAft>
              <a:buSzPts val="1800"/>
              <a:buChar char="●"/>
            </a:pPr>
            <a:r>
              <a:rPr lang="zh-CN"/>
              <a:t>15S </a:t>
            </a:r>
            <a:r>
              <a:rPr lang="zh-CN">
                <a:solidFill>
                  <a:schemeClr val="accent5"/>
                </a:solidFill>
              </a:rPr>
              <a:t>WV </a:t>
            </a:r>
            <a:r>
              <a:rPr lang="zh-CN"/>
              <a:t>...................precision level 100 km</a:t>
            </a:r>
            <a:endParaRPr/>
          </a:p>
          <a:p>
            <a:pPr indent="-342900" lvl="0" marL="457200" rtl="0" algn="l">
              <a:spcBef>
                <a:spcPts val="1000"/>
              </a:spcBef>
              <a:spcAft>
                <a:spcPts val="0"/>
              </a:spcAft>
              <a:buSzPts val="1800"/>
              <a:buChar char="●"/>
            </a:pPr>
            <a:r>
              <a:rPr lang="zh-CN"/>
              <a:t>15S </a:t>
            </a:r>
            <a:r>
              <a:rPr lang="zh-CN">
                <a:solidFill>
                  <a:schemeClr val="accent5"/>
                </a:solidFill>
              </a:rPr>
              <a:t>WV </a:t>
            </a:r>
            <a:r>
              <a:rPr lang="zh-CN">
                <a:solidFill>
                  <a:srgbClr val="FF0000"/>
                </a:solidFill>
              </a:rPr>
              <a:t>8</a:t>
            </a:r>
            <a:r>
              <a:rPr lang="zh-CN"/>
              <a:t> </a:t>
            </a:r>
            <a:r>
              <a:rPr lang="zh-CN">
                <a:solidFill>
                  <a:srgbClr val="9900FF"/>
                </a:solidFill>
              </a:rPr>
              <a:t>6 </a:t>
            </a:r>
            <a:r>
              <a:rPr lang="zh-CN"/>
              <a:t>...............precision level 10 km</a:t>
            </a:r>
            <a:endParaRPr/>
          </a:p>
          <a:p>
            <a:pPr indent="-342900" lvl="0" marL="457200" rtl="0" algn="l">
              <a:spcBef>
                <a:spcPts val="1000"/>
              </a:spcBef>
              <a:spcAft>
                <a:spcPts val="0"/>
              </a:spcAft>
              <a:buSzPts val="1800"/>
              <a:buChar char="●"/>
            </a:pPr>
            <a:r>
              <a:rPr lang="zh-CN"/>
              <a:t>15S </a:t>
            </a:r>
            <a:r>
              <a:rPr lang="zh-CN">
                <a:solidFill>
                  <a:schemeClr val="accent5"/>
                </a:solidFill>
              </a:rPr>
              <a:t>WV </a:t>
            </a:r>
            <a:r>
              <a:rPr lang="zh-CN">
                <a:solidFill>
                  <a:srgbClr val="FF0000"/>
                </a:solidFill>
              </a:rPr>
              <a:t>83</a:t>
            </a:r>
            <a:r>
              <a:rPr lang="zh-CN"/>
              <a:t> </a:t>
            </a:r>
            <a:r>
              <a:rPr lang="zh-CN">
                <a:solidFill>
                  <a:srgbClr val="9900FF"/>
                </a:solidFill>
              </a:rPr>
              <a:t>68</a:t>
            </a:r>
            <a:r>
              <a:rPr lang="zh-CN"/>
              <a:t> .............precision level 1 km</a:t>
            </a:r>
            <a:endParaRPr/>
          </a:p>
          <a:p>
            <a:pPr indent="-342900" lvl="0" marL="457200" rtl="0" algn="l">
              <a:spcBef>
                <a:spcPts val="1000"/>
              </a:spcBef>
              <a:spcAft>
                <a:spcPts val="0"/>
              </a:spcAft>
              <a:buSzPts val="1800"/>
              <a:buChar char="●"/>
            </a:pPr>
            <a:r>
              <a:rPr lang="zh-CN"/>
              <a:t>15S </a:t>
            </a:r>
            <a:r>
              <a:rPr lang="zh-CN">
                <a:solidFill>
                  <a:schemeClr val="accent5"/>
                </a:solidFill>
              </a:rPr>
              <a:t>WV</a:t>
            </a:r>
            <a:r>
              <a:rPr lang="zh-CN"/>
              <a:t> </a:t>
            </a:r>
            <a:r>
              <a:rPr lang="zh-CN">
                <a:solidFill>
                  <a:srgbClr val="FF0000"/>
                </a:solidFill>
              </a:rPr>
              <a:t>832 </a:t>
            </a:r>
            <a:r>
              <a:rPr lang="zh-CN">
                <a:solidFill>
                  <a:srgbClr val="9900FF"/>
                </a:solidFill>
              </a:rPr>
              <a:t>683.</a:t>
            </a:r>
            <a:r>
              <a:rPr lang="zh-CN"/>
              <a:t>..........precision level 100m</a:t>
            </a:r>
            <a:endParaRPr/>
          </a:p>
          <a:p>
            <a:pPr indent="-342900" lvl="0" marL="457200" rtl="0" algn="l">
              <a:spcBef>
                <a:spcPts val="1000"/>
              </a:spcBef>
              <a:spcAft>
                <a:spcPts val="0"/>
              </a:spcAft>
              <a:buSzPts val="1800"/>
              <a:buChar char="●"/>
            </a:pPr>
            <a:r>
              <a:rPr lang="zh-CN"/>
              <a:t>15S </a:t>
            </a:r>
            <a:r>
              <a:rPr lang="zh-CN">
                <a:solidFill>
                  <a:schemeClr val="accent5"/>
                </a:solidFill>
              </a:rPr>
              <a:t>WV</a:t>
            </a:r>
            <a:r>
              <a:rPr lang="zh-CN"/>
              <a:t> </a:t>
            </a:r>
            <a:r>
              <a:rPr lang="zh-CN">
                <a:solidFill>
                  <a:srgbClr val="FF0000"/>
                </a:solidFill>
              </a:rPr>
              <a:t>8320</a:t>
            </a:r>
            <a:r>
              <a:rPr lang="zh-CN"/>
              <a:t> </a:t>
            </a:r>
            <a:r>
              <a:rPr lang="zh-CN">
                <a:solidFill>
                  <a:srgbClr val="9900FF"/>
                </a:solidFill>
              </a:rPr>
              <a:t>6830</a:t>
            </a:r>
            <a:r>
              <a:rPr lang="zh-CN"/>
              <a:t>.........precision level 10m</a:t>
            </a:r>
            <a:endParaRPr/>
          </a:p>
          <a:p>
            <a:pPr indent="-342900" lvl="0" marL="457200" rtl="0" algn="l">
              <a:spcBef>
                <a:spcPts val="1000"/>
              </a:spcBef>
              <a:spcAft>
                <a:spcPts val="0"/>
              </a:spcAft>
              <a:buSzPts val="1800"/>
              <a:buChar char="●"/>
            </a:pPr>
            <a:r>
              <a:rPr lang="zh-CN" u="sng"/>
              <a:t>15S </a:t>
            </a:r>
            <a:r>
              <a:rPr lang="zh-CN" u="sng">
                <a:solidFill>
                  <a:schemeClr val="accent5"/>
                </a:solidFill>
              </a:rPr>
              <a:t>WV</a:t>
            </a:r>
            <a:r>
              <a:rPr lang="zh-CN"/>
              <a:t> </a:t>
            </a:r>
            <a:r>
              <a:rPr lang="zh-CN" u="sng">
                <a:solidFill>
                  <a:srgbClr val="FF0000"/>
                </a:solidFill>
              </a:rPr>
              <a:t>83200</a:t>
            </a:r>
            <a:r>
              <a:rPr lang="zh-CN"/>
              <a:t> </a:t>
            </a:r>
            <a:r>
              <a:rPr lang="zh-CN" u="sng">
                <a:solidFill>
                  <a:srgbClr val="9900FF"/>
                </a:solidFill>
              </a:rPr>
              <a:t>68300 </a:t>
            </a:r>
            <a:r>
              <a:rPr lang="zh-CN"/>
              <a:t>.......precision level 1m</a:t>
            </a:r>
            <a:endParaRPr/>
          </a:p>
          <a:p>
            <a:pPr indent="0" lvl="0" marL="457200" rtl="0" algn="l">
              <a:spcBef>
                <a:spcPts val="1000"/>
              </a:spcBef>
              <a:spcAft>
                <a:spcPts val="0"/>
              </a:spcAft>
              <a:buNone/>
            </a:pPr>
            <a:r>
              <a:t/>
            </a:r>
            <a:endParaRPr/>
          </a:p>
          <a:p>
            <a:pPr indent="0" lvl="0" marL="457200" rtl="0" algn="l">
              <a:spcBef>
                <a:spcPts val="1600"/>
              </a:spcBef>
              <a:spcAft>
                <a:spcPts val="0"/>
              </a:spcAft>
              <a:buNone/>
            </a:pPr>
            <a:r>
              <a:t/>
            </a:r>
            <a:endParaRPr u="sng"/>
          </a:p>
          <a:p>
            <a:pPr indent="0" lvl="0" marL="457200" rtl="0" algn="l">
              <a:spcBef>
                <a:spcPts val="1600"/>
              </a:spcBef>
              <a:spcAft>
                <a:spcPts val="1600"/>
              </a:spcAft>
              <a:buNone/>
            </a:pPr>
            <a:r>
              <a:t/>
            </a:r>
            <a:endParaRPr u="sng"/>
          </a:p>
        </p:txBody>
      </p:sp>
      <p:sp>
        <p:nvSpPr>
          <p:cNvPr id="260" name="Google Shape;260;p31"/>
          <p:cNvSpPr txBox="1"/>
          <p:nvPr>
            <p:ph idx="4294967295" type="subTitle"/>
          </p:nvPr>
        </p:nvSpPr>
        <p:spPr>
          <a:xfrm>
            <a:off x="5752800" y="4355450"/>
            <a:ext cx="22617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USNG coordiantes</a:t>
            </a:r>
            <a:endParaRPr/>
          </a:p>
        </p:txBody>
      </p:sp>
      <p:pic>
        <p:nvPicPr>
          <p:cNvPr id="261" name="Google Shape;261;p31"/>
          <p:cNvPicPr preferRelativeResize="0"/>
          <p:nvPr/>
        </p:nvPicPr>
        <p:blipFill>
          <a:blip r:embed="rId4">
            <a:alphaModFix/>
          </a:blip>
          <a:stretch>
            <a:fillRect/>
          </a:stretch>
        </p:blipFill>
        <p:spPr>
          <a:xfrm>
            <a:off x="5106900" y="1198650"/>
            <a:ext cx="3130250" cy="3189025"/>
          </a:xfrm>
          <a:prstGeom prst="rect">
            <a:avLst/>
          </a:prstGeom>
          <a:noFill/>
          <a:ln>
            <a:noFill/>
          </a:ln>
        </p:spPr>
      </p:pic>
      <p:grpSp>
        <p:nvGrpSpPr>
          <p:cNvPr id="262" name="Google Shape;262;p31"/>
          <p:cNvGrpSpPr/>
          <p:nvPr/>
        </p:nvGrpSpPr>
        <p:grpSpPr>
          <a:xfrm>
            <a:off x="5106900" y="2737900"/>
            <a:ext cx="1629225" cy="1617550"/>
            <a:chOff x="3336650" y="2996850"/>
            <a:chExt cx="1629225" cy="1617550"/>
          </a:xfrm>
        </p:grpSpPr>
        <p:pic>
          <p:nvPicPr>
            <p:cNvPr id="263" name="Google Shape;263;p31"/>
            <p:cNvPicPr preferRelativeResize="0"/>
            <p:nvPr/>
          </p:nvPicPr>
          <p:blipFill>
            <a:blip r:embed="rId5">
              <a:alphaModFix/>
            </a:blip>
            <a:stretch>
              <a:fillRect/>
            </a:stretch>
          </p:blipFill>
          <p:spPr>
            <a:xfrm>
              <a:off x="3336650" y="2996850"/>
              <a:ext cx="1629225" cy="1617550"/>
            </a:xfrm>
            <a:prstGeom prst="rect">
              <a:avLst/>
            </a:prstGeom>
            <a:noFill/>
            <a:ln>
              <a:noFill/>
            </a:ln>
          </p:spPr>
        </p:pic>
        <p:cxnSp>
          <p:nvCxnSpPr>
            <p:cNvPr id="264" name="Google Shape;264;p31"/>
            <p:cNvCxnSpPr/>
            <p:nvPr/>
          </p:nvCxnSpPr>
          <p:spPr>
            <a:xfrm flipH="1" rot="10800000">
              <a:off x="3447875" y="4396675"/>
              <a:ext cx="1114800" cy="600"/>
            </a:xfrm>
            <a:prstGeom prst="straightConnector1">
              <a:avLst/>
            </a:prstGeom>
            <a:noFill/>
            <a:ln cap="flat" cmpd="sng" w="28575">
              <a:solidFill>
                <a:srgbClr val="FF0000"/>
              </a:solidFill>
              <a:prstDash val="solid"/>
              <a:round/>
              <a:headEnd len="med" w="med" type="none"/>
              <a:tailEnd len="med" w="med" type="triangle"/>
            </a:ln>
          </p:spPr>
        </p:cxnSp>
        <p:cxnSp>
          <p:nvCxnSpPr>
            <p:cNvPr id="265" name="Google Shape;265;p31"/>
            <p:cNvCxnSpPr/>
            <p:nvPr/>
          </p:nvCxnSpPr>
          <p:spPr>
            <a:xfrm rot="10800000">
              <a:off x="4534150" y="3537175"/>
              <a:ext cx="0" cy="850500"/>
            </a:xfrm>
            <a:prstGeom prst="straightConnector1">
              <a:avLst/>
            </a:prstGeom>
            <a:noFill/>
            <a:ln cap="flat" cmpd="sng" w="28575">
              <a:solidFill>
                <a:srgbClr val="9900FF"/>
              </a:solidFill>
              <a:prstDash val="solid"/>
              <a:round/>
              <a:headEnd len="med" w="med" type="none"/>
              <a:tailEnd len="med" w="med" type="triangle"/>
            </a:ln>
          </p:spPr>
        </p:cxnSp>
      </p:grpSp>
      <p:grpSp>
        <p:nvGrpSpPr>
          <p:cNvPr id="266" name="Google Shape;266;p31"/>
          <p:cNvGrpSpPr/>
          <p:nvPr/>
        </p:nvGrpSpPr>
        <p:grpSpPr>
          <a:xfrm>
            <a:off x="425700" y="4363600"/>
            <a:ext cx="2510850" cy="634800"/>
            <a:chOff x="425700" y="4363600"/>
            <a:chExt cx="2510850" cy="634800"/>
          </a:xfrm>
        </p:grpSpPr>
        <p:sp>
          <p:nvSpPr>
            <p:cNvPr id="267" name="Google Shape;267;p31"/>
            <p:cNvSpPr txBox="1"/>
            <p:nvPr/>
          </p:nvSpPr>
          <p:spPr>
            <a:xfrm>
              <a:off x="1368450" y="4390625"/>
              <a:ext cx="897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rgbClr val="FF0000"/>
                  </a:solidFill>
                  <a:latin typeface="Average"/>
                  <a:ea typeface="Average"/>
                  <a:cs typeface="Average"/>
                  <a:sym typeface="Average"/>
                </a:rPr>
                <a:t>easting</a:t>
              </a:r>
              <a:endParaRPr>
                <a:solidFill>
                  <a:srgbClr val="FF0000"/>
                </a:solidFill>
                <a:latin typeface="Average"/>
                <a:ea typeface="Average"/>
                <a:cs typeface="Average"/>
                <a:sym typeface="Average"/>
              </a:endParaRPr>
            </a:p>
          </p:txBody>
        </p:sp>
        <p:sp>
          <p:nvSpPr>
            <p:cNvPr id="268" name="Google Shape;268;p31"/>
            <p:cNvSpPr txBox="1"/>
            <p:nvPr/>
          </p:nvSpPr>
          <p:spPr>
            <a:xfrm>
              <a:off x="2086350" y="4394750"/>
              <a:ext cx="8502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rgbClr val="9900FF"/>
                  </a:solidFill>
                  <a:latin typeface="Average"/>
                  <a:ea typeface="Average"/>
                  <a:cs typeface="Average"/>
                  <a:sym typeface="Average"/>
                </a:rPr>
                <a:t>northing</a:t>
              </a:r>
              <a:endParaRPr>
                <a:solidFill>
                  <a:srgbClr val="9900FF"/>
                </a:solidFill>
                <a:latin typeface="Average"/>
                <a:ea typeface="Average"/>
                <a:cs typeface="Average"/>
                <a:sym typeface="Average"/>
              </a:endParaRPr>
            </a:p>
          </p:txBody>
        </p:sp>
        <p:sp>
          <p:nvSpPr>
            <p:cNvPr id="269" name="Google Shape;269;p31"/>
            <p:cNvSpPr txBox="1"/>
            <p:nvPr/>
          </p:nvSpPr>
          <p:spPr>
            <a:xfrm>
              <a:off x="962100" y="4493450"/>
              <a:ext cx="630000" cy="30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accent5"/>
                  </a:solidFill>
                  <a:latin typeface="Average"/>
                  <a:ea typeface="Average"/>
                  <a:cs typeface="Average"/>
                  <a:sym typeface="Average"/>
                </a:rPr>
                <a:t>main </a:t>
              </a:r>
              <a:endParaRPr>
                <a:solidFill>
                  <a:schemeClr val="accent5"/>
                </a:solidFill>
                <a:latin typeface="Average"/>
                <a:ea typeface="Average"/>
                <a:cs typeface="Average"/>
                <a:sym typeface="Average"/>
              </a:endParaRPr>
            </a:p>
            <a:p>
              <a:pPr indent="0" lvl="0" marL="0" rtl="0" algn="ctr">
                <a:spcBef>
                  <a:spcPts val="0"/>
                </a:spcBef>
                <a:spcAft>
                  <a:spcPts val="0"/>
                </a:spcAft>
                <a:buNone/>
              </a:pPr>
              <a:r>
                <a:rPr lang="zh-CN">
                  <a:solidFill>
                    <a:schemeClr val="accent5"/>
                  </a:solidFill>
                  <a:latin typeface="Average"/>
                  <a:ea typeface="Average"/>
                  <a:cs typeface="Average"/>
                  <a:sym typeface="Average"/>
                </a:rPr>
                <a:t>group</a:t>
              </a:r>
              <a:endParaRPr>
                <a:solidFill>
                  <a:schemeClr val="accent5"/>
                </a:solidFill>
                <a:latin typeface="Average"/>
                <a:ea typeface="Average"/>
                <a:cs typeface="Average"/>
                <a:sym typeface="Average"/>
              </a:endParaRPr>
            </a:p>
          </p:txBody>
        </p:sp>
        <p:sp>
          <p:nvSpPr>
            <p:cNvPr id="270" name="Google Shape;270;p31"/>
            <p:cNvSpPr txBox="1"/>
            <p:nvPr/>
          </p:nvSpPr>
          <p:spPr>
            <a:xfrm>
              <a:off x="425700" y="4363600"/>
              <a:ext cx="6990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chemeClr val="accent3"/>
                  </a:solidFill>
                  <a:latin typeface="Average"/>
                  <a:ea typeface="Average"/>
                  <a:cs typeface="Average"/>
                  <a:sym typeface="Average"/>
                </a:rPr>
                <a:t>GZD</a:t>
              </a:r>
              <a:r>
                <a:rPr lang="zh-CN">
                  <a:latin typeface="Average"/>
                  <a:ea typeface="Average"/>
                  <a:cs typeface="Average"/>
                  <a:sym typeface="Average"/>
                </a:rPr>
                <a:t> </a:t>
              </a:r>
              <a:endParaRPr>
                <a:latin typeface="Average"/>
                <a:ea typeface="Average"/>
                <a:cs typeface="Average"/>
                <a:sym typeface="Average"/>
              </a:endParaRPr>
            </a:p>
          </p:txBody>
        </p:sp>
      </p:grpSp>
      <p:sp>
        <p:nvSpPr>
          <p:cNvPr id="271" name="Google Shape;271;p31"/>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USNG Mapping</a:t>
            </a:r>
            <a:endParaRPr/>
          </a:p>
          <a:p>
            <a:pPr indent="0" lvl="0" marL="0" rtl="0" algn="l">
              <a:spcBef>
                <a:spcPts val="0"/>
              </a:spcBef>
              <a:spcAft>
                <a:spcPts val="0"/>
              </a:spcAft>
              <a:buNone/>
            </a:pPr>
            <a:r>
              <a:t/>
            </a:r>
            <a:endParaRPr/>
          </a:p>
        </p:txBody>
      </p:sp>
      <p:sp>
        <p:nvSpPr>
          <p:cNvPr id="272" name="Google Shape;272;p31"/>
          <p:cNvSpPr txBox="1"/>
          <p:nvPr/>
        </p:nvSpPr>
        <p:spPr>
          <a:xfrm>
            <a:off x="8625775" y="416000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[6]</a:t>
            </a:r>
            <a:endParaRPr>
              <a:solidFill>
                <a:schemeClr val="lt2"/>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4"/>
          <p:cNvPicPr preferRelativeResize="0"/>
          <p:nvPr/>
        </p:nvPicPr>
        <p:blipFill>
          <a:blip r:embed="rId3">
            <a:alphaModFix/>
          </a:blip>
          <a:stretch>
            <a:fillRect/>
          </a:stretch>
        </p:blipFill>
        <p:spPr>
          <a:xfrm>
            <a:off x="0" y="294839"/>
            <a:ext cx="9143999" cy="4553821"/>
          </a:xfrm>
          <a:prstGeom prst="rect">
            <a:avLst/>
          </a:prstGeom>
          <a:noFill/>
          <a:ln>
            <a:noFill/>
          </a:ln>
        </p:spPr>
      </p:pic>
      <p:sp>
        <p:nvSpPr>
          <p:cNvPr id="68" name="Google Shape;68;p14"/>
          <p:cNvSpPr txBox="1"/>
          <p:nvPr>
            <p:ph idx="1" type="subTitle"/>
          </p:nvPr>
        </p:nvSpPr>
        <p:spPr>
          <a:xfrm>
            <a:off x="0" y="3251750"/>
            <a:ext cx="9144000" cy="1763700"/>
          </a:xfrm>
          <a:prstGeom prst="rect">
            <a:avLst/>
          </a:prstGeom>
          <a:solidFill>
            <a:srgbClr val="434343">
              <a:alpha val="48040"/>
            </a:srgbClr>
          </a:solidFill>
        </p:spPr>
        <p:txBody>
          <a:bodyPr anchorCtr="0" anchor="t" bIns="91425" lIns="91425" spcFirstLastPara="1" rIns="91425" wrap="square" tIns="91425">
            <a:noAutofit/>
          </a:bodyPr>
          <a:lstStyle/>
          <a:p>
            <a:pPr indent="0" lvl="0" marL="457200" rtl="0" algn="l">
              <a:spcBef>
                <a:spcPts val="0"/>
              </a:spcBef>
              <a:spcAft>
                <a:spcPts val="0"/>
              </a:spcAft>
              <a:buNone/>
            </a:pPr>
            <a:r>
              <a:rPr lang="zh-CN">
                <a:solidFill>
                  <a:schemeClr val="dk1"/>
                </a:solidFill>
              </a:rPr>
              <a:t>Billy Ermlick         Nick Newman          Devayani Pawar        Tyler Richardett</a:t>
            </a:r>
            <a:endParaRPr>
              <a:solidFill>
                <a:schemeClr val="dk1"/>
              </a:solidFill>
            </a:endParaRPr>
          </a:p>
          <a:p>
            <a:pPr indent="0" lvl="0" marL="457200" rtl="0" algn="l">
              <a:spcBef>
                <a:spcPts val="0"/>
              </a:spcBef>
              <a:spcAft>
                <a:spcPts val="0"/>
              </a:spcAft>
              <a:buNone/>
            </a:pPr>
            <a:r>
              <a:rPr lang="zh-CN">
                <a:solidFill>
                  <a:schemeClr val="dk1"/>
                </a:solidFill>
              </a:rPr>
              <a:t>				  (Product Owner)                                         (Scrum Master)</a:t>
            </a:r>
            <a:endParaRPr>
              <a:solidFill>
                <a:schemeClr val="dk1"/>
              </a:solidFill>
            </a:endParaRPr>
          </a:p>
        </p:txBody>
      </p:sp>
      <p:sp>
        <p:nvSpPr>
          <p:cNvPr id="69" name="Google Shape;69;p14"/>
          <p:cNvSpPr txBox="1"/>
          <p:nvPr>
            <p:ph type="ctrTitle"/>
          </p:nvPr>
        </p:nvSpPr>
        <p:spPr>
          <a:xfrm>
            <a:off x="671250" y="374475"/>
            <a:ext cx="7801500" cy="98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zh-CN"/>
              <a:t>Team Members</a:t>
            </a:r>
            <a:endParaRPr sz="4800"/>
          </a:p>
          <a:p>
            <a:pPr indent="0" lvl="0" marL="0" rtl="0" algn="ctr">
              <a:spcBef>
                <a:spcPts val="0"/>
              </a:spcBef>
              <a:spcAft>
                <a:spcPts val="0"/>
              </a:spcAft>
              <a:buNone/>
            </a:pPr>
            <a:r>
              <a:rPr lang="zh-CN" sz="4800"/>
              <a:t> </a:t>
            </a:r>
            <a:endParaRPr sz="4800"/>
          </a:p>
        </p:txBody>
      </p:sp>
      <p:pic>
        <p:nvPicPr>
          <p:cNvPr id="70" name="Google Shape;70;p14"/>
          <p:cNvPicPr preferRelativeResize="0"/>
          <p:nvPr/>
        </p:nvPicPr>
        <p:blipFill>
          <a:blip r:embed="rId4">
            <a:alphaModFix/>
          </a:blip>
          <a:stretch>
            <a:fillRect/>
          </a:stretch>
        </p:blipFill>
        <p:spPr>
          <a:xfrm>
            <a:off x="0" y="5015575"/>
            <a:ext cx="9144001" cy="127925"/>
          </a:xfrm>
          <a:prstGeom prst="rect">
            <a:avLst/>
          </a:prstGeom>
          <a:noFill/>
          <a:ln>
            <a:noFill/>
          </a:ln>
        </p:spPr>
      </p:pic>
      <p:sp>
        <p:nvSpPr>
          <p:cNvPr id="71" name="Google Shape;71;p14"/>
          <p:cNvSpPr/>
          <p:nvPr/>
        </p:nvSpPr>
        <p:spPr>
          <a:xfrm>
            <a:off x="574025" y="1854625"/>
            <a:ext cx="1287600" cy="123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7414175" y="1854625"/>
            <a:ext cx="1287600" cy="123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a:blip r:embed="rId5">
            <a:alphaModFix/>
          </a:blip>
          <a:stretch>
            <a:fillRect/>
          </a:stretch>
        </p:blipFill>
        <p:spPr>
          <a:xfrm>
            <a:off x="7511800" y="1927350"/>
            <a:ext cx="1092349" cy="1092349"/>
          </a:xfrm>
          <a:prstGeom prst="rect">
            <a:avLst/>
          </a:prstGeom>
          <a:noFill/>
          <a:ln>
            <a:noFill/>
          </a:ln>
        </p:spPr>
      </p:pic>
      <p:sp>
        <p:nvSpPr>
          <p:cNvPr id="74" name="Google Shape;74;p14"/>
          <p:cNvSpPr/>
          <p:nvPr/>
        </p:nvSpPr>
        <p:spPr>
          <a:xfrm>
            <a:off x="2773950" y="1854625"/>
            <a:ext cx="1287600" cy="123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5142875" y="1847325"/>
            <a:ext cx="1287600" cy="1237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4"/>
          <p:cNvPicPr preferRelativeResize="0"/>
          <p:nvPr/>
        </p:nvPicPr>
        <p:blipFill>
          <a:blip r:embed="rId6">
            <a:alphaModFix/>
          </a:blip>
          <a:stretch>
            <a:fillRect/>
          </a:stretch>
        </p:blipFill>
        <p:spPr>
          <a:xfrm>
            <a:off x="5270850" y="1890750"/>
            <a:ext cx="1031650" cy="1150950"/>
          </a:xfrm>
          <a:prstGeom prst="rect">
            <a:avLst/>
          </a:prstGeom>
          <a:noFill/>
          <a:ln>
            <a:noFill/>
          </a:ln>
        </p:spPr>
      </p:pic>
      <p:pic>
        <p:nvPicPr>
          <p:cNvPr id="77" name="Google Shape;77;p14"/>
          <p:cNvPicPr preferRelativeResize="0"/>
          <p:nvPr/>
        </p:nvPicPr>
        <p:blipFill>
          <a:blip r:embed="rId7">
            <a:alphaModFix/>
          </a:blip>
          <a:stretch>
            <a:fillRect/>
          </a:stretch>
        </p:blipFill>
        <p:spPr>
          <a:xfrm>
            <a:off x="2842275" y="1891895"/>
            <a:ext cx="1150950" cy="1148651"/>
          </a:xfrm>
          <a:prstGeom prst="rect">
            <a:avLst/>
          </a:prstGeom>
          <a:noFill/>
          <a:ln>
            <a:noFill/>
          </a:ln>
        </p:spPr>
      </p:pic>
      <p:pic>
        <p:nvPicPr>
          <p:cNvPr id="78" name="Google Shape;78;p14"/>
          <p:cNvPicPr preferRelativeResize="0"/>
          <p:nvPr/>
        </p:nvPicPr>
        <p:blipFill>
          <a:blip r:embed="rId8">
            <a:alphaModFix/>
          </a:blip>
          <a:stretch>
            <a:fillRect/>
          </a:stretch>
        </p:blipFill>
        <p:spPr>
          <a:xfrm>
            <a:off x="671650" y="1927350"/>
            <a:ext cx="1092349" cy="1092349"/>
          </a:xfrm>
          <a:prstGeom prst="rect">
            <a:avLst/>
          </a:prstGeom>
          <a:noFill/>
          <a:ln>
            <a:noFill/>
          </a:ln>
        </p:spPr>
      </p:pic>
      <p:sp>
        <p:nvSpPr>
          <p:cNvPr id="79" name="Google Shape;79;p14"/>
          <p:cNvSpPr txBox="1"/>
          <p:nvPr/>
        </p:nvSpPr>
        <p:spPr>
          <a:xfrm>
            <a:off x="75" y="4169525"/>
            <a:ext cx="9144000" cy="855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zh-CN" sz="2100">
                <a:solidFill>
                  <a:schemeClr val="dk1"/>
                </a:solidFill>
                <a:latin typeface="Average"/>
                <a:ea typeface="Average"/>
                <a:cs typeface="Average"/>
                <a:sym typeface="Average"/>
              </a:rPr>
              <a:t>Accenture Federal Services:</a:t>
            </a:r>
            <a:endParaRPr sz="2100">
              <a:solidFill>
                <a:schemeClr val="dk1"/>
              </a:solidFill>
              <a:latin typeface="Average"/>
              <a:ea typeface="Average"/>
              <a:cs typeface="Average"/>
              <a:sym typeface="Average"/>
            </a:endParaRPr>
          </a:p>
          <a:p>
            <a:pPr indent="0" lvl="0" marL="457200" rtl="0" algn="ctr">
              <a:spcBef>
                <a:spcPts val="0"/>
              </a:spcBef>
              <a:spcAft>
                <a:spcPts val="0"/>
              </a:spcAft>
              <a:buNone/>
            </a:pPr>
            <a:r>
              <a:rPr lang="zh-CN" sz="2100">
                <a:solidFill>
                  <a:schemeClr val="dk1"/>
                </a:solidFill>
                <a:latin typeface="Average"/>
                <a:ea typeface="Average"/>
                <a:cs typeface="Average"/>
                <a:sym typeface="Average"/>
              </a:rPr>
              <a:t>Marc Ruiz Bosch &amp; Christian Conroy</a:t>
            </a:r>
            <a:endParaRPr sz="2100">
              <a:solidFill>
                <a:schemeClr val="dk1"/>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6" name="Shape 276"/>
        <p:cNvGrpSpPr/>
        <p:nvPr/>
      </p:nvGrpSpPr>
      <p:grpSpPr>
        <a:xfrm>
          <a:off x="0" y="0"/>
          <a:ext cx="0" cy="0"/>
          <a:chOff x="0" y="0"/>
          <a:chExt cx="0" cy="0"/>
        </a:xfrm>
      </p:grpSpPr>
      <p:pic>
        <p:nvPicPr>
          <p:cNvPr id="277" name="Google Shape;277;p32"/>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278" name="Google Shape;278;p3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279" name="Google Shape;279;p32"/>
          <p:cNvSpPr txBox="1"/>
          <p:nvPr>
            <p:ph idx="4294967295" type="subTitle"/>
          </p:nvPr>
        </p:nvSpPr>
        <p:spPr>
          <a:xfrm>
            <a:off x="119500" y="952475"/>
            <a:ext cx="4754700" cy="3830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u="sng"/>
              <a:t>US National Grid Coordinates</a:t>
            </a:r>
            <a:endParaRPr u="sng"/>
          </a:p>
          <a:p>
            <a:pPr indent="-342900" lvl="0" marL="457200" rtl="0" algn="l">
              <a:spcBef>
                <a:spcPts val="1600"/>
              </a:spcBef>
              <a:spcAft>
                <a:spcPts val="0"/>
              </a:spcAft>
              <a:buSzPts val="1800"/>
              <a:buChar char="●"/>
            </a:pPr>
            <a:r>
              <a:rPr lang="zh-CN"/>
              <a:t>15S .....................precision level 6° × 8° </a:t>
            </a:r>
            <a:endParaRPr/>
          </a:p>
          <a:p>
            <a:pPr indent="-342900" lvl="0" marL="457200" rtl="0" algn="l">
              <a:spcBef>
                <a:spcPts val="1000"/>
              </a:spcBef>
              <a:spcAft>
                <a:spcPts val="0"/>
              </a:spcAft>
              <a:buSzPts val="1800"/>
              <a:buChar char="●"/>
            </a:pPr>
            <a:r>
              <a:rPr lang="zh-CN"/>
              <a:t>15S </a:t>
            </a:r>
            <a:r>
              <a:rPr lang="zh-CN">
                <a:solidFill>
                  <a:schemeClr val="accent5"/>
                </a:solidFill>
              </a:rPr>
              <a:t>WV </a:t>
            </a:r>
            <a:r>
              <a:rPr lang="zh-CN"/>
              <a:t>...................precision level 100 km</a:t>
            </a:r>
            <a:endParaRPr/>
          </a:p>
          <a:p>
            <a:pPr indent="-342900" lvl="0" marL="457200" rtl="0" algn="l">
              <a:spcBef>
                <a:spcPts val="1000"/>
              </a:spcBef>
              <a:spcAft>
                <a:spcPts val="0"/>
              </a:spcAft>
              <a:buSzPts val="1800"/>
              <a:buChar char="●"/>
            </a:pPr>
            <a:r>
              <a:rPr lang="zh-CN"/>
              <a:t>15S </a:t>
            </a:r>
            <a:r>
              <a:rPr lang="zh-CN">
                <a:solidFill>
                  <a:schemeClr val="accent5"/>
                </a:solidFill>
              </a:rPr>
              <a:t>WV </a:t>
            </a:r>
            <a:r>
              <a:rPr lang="zh-CN">
                <a:solidFill>
                  <a:srgbClr val="FF0000"/>
                </a:solidFill>
              </a:rPr>
              <a:t>8</a:t>
            </a:r>
            <a:r>
              <a:rPr lang="zh-CN"/>
              <a:t> </a:t>
            </a:r>
            <a:r>
              <a:rPr lang="zh-CN">
                <a:solidFill>
                  <a:srgbClr val="9900FF"/>
                </a:solidFill>
              </a:rPr>
              <a:t>6 </a:t>
            </a:r>
            <a:r>
              <a:rPr lang="zh-CN"/>
              <a:t>...............precision level 10 km</a:t>
            </a:r>
            <a:endParaRPr/>
          </a:p>
          <a:p>
            <a:pPr indent="-342900" lvl="0" marL="457200" rtl="0" algn="l">
              <a:spcBef>
                <a:spcPts val="1000"/>
              </a:spcBef>
              <a:spcAft>
                <a:spcPts val="0"/>
              </a:spcAft>
              <a:buSzPts val="1800"/>
              <a:buChar char="●"/>
            </a:pPr>
            <a:r>
              <a:rPr lang="zh-CN"/>
              <a:t>15S </a:t>
            </a:r>
            <a:r>
              <a:rPr lang="zh-CN">
                <a:solidFill>
                  <a:schemeClr val="accent5"/>
                </a:solidFill>
              </a:rPr>
              <a:t>WV </a:t>
            </a:r>
            <a:r>
              <a:rPr lang="zh-CN">
                <a:solidFill>
                  <a:srgbClr val="FF0000"/>
                </a:solidFill>
              </a:rPr>
              <a:t>83</a:t>
            </a:r>
            <a:r>
              <a:rPr lang="zh-CN"/>
              <a:t> </a:t>
            </a:r>
            <a:r>
              <a:rPr lang="zh-CN">
                <a:solidFill>
                  <a:srgbClr val="9900FF"/>
                </a:solidFill>
              </a:rPr>
              <a:t>68</a:t>
            </a:r>
            <a:r>
              <a:rPr lang="zh-CN"/>
              <a:t> .............precision level 1 km</a:t>
            </a:r>
            <a:endParaRPr/>
          </a:p>
          <a:p>
            <a:pPr indent="-342900" lvl="0" marL="457200" rtl="0" algn="l">
              <a:spcBef>
                <a:spcPts val="1000"/>
              </a:spcBef>
              <a:spcAft>
                <a:spcPts val="0"/>
              </a:spcAft>
              <a:buSzPts val="1800"/>
              <a:buChar char="●"/>
            </a:pPr>
            <a:r>
              <a:rPr lang="zh-CN"/>
              <a:t>15S </a:t>
            </a:r>
            <a:r>
              <a:rPr lang="zh-CN">
                <a:solidFill>
                  <a:schemeClr val="accent5"/>
                </a:solidFill>
              </a:rPr>
              <a:t>WV</a:t>
            </a:r>
            <a:r>
              <a:rPr lang="zh-CN"/>
              <a:t> </a:t>
            </a:r>
            <a:r>
              <a:rPr lang="zh-CN">
                <a:solidFill>
                  <a:srgbClr val="FF0000"/>
                </a:solidFill>
              </a:rPr>
              <a:t>832 </a:t>
            </a:r>
            <a:r>
              <a:rPr lang="zh-CN">
                <a:solidFill>
                  <a:srgbClr val="9900FF"/>
                </a:solidFill>
              </a:rPr>
              <a:t>683.</a:t>
            </a:r>
            <a:r>
              <a:rPr lang="zh-CN"/>
              <a:t>..........precision level 100m</a:t>
            </a:r>
            <a:endParaRPr/>
          </a:p>
          <a:p>
            <a:pPr indent="-342900" lvl="0" marL="457200" rtl="0" algn="l">
              <a:spcBef>
                <a:spcPts val="1000"/>
              </a:spcBef>
              <a:spcAft>
                <a:spcPts val="0"/>
              </a:spcAft>
              <a:buSzPts val="1800"/>
              <a:buChar char="●"/>
            </a:pPr>
            <a:r>
              <a:rPr lang="zh-CN"/>
              <a:t>15S </a:t>
            </a:r>
            <a:r>
              <a:rPr lang="zh-CN">
                <a:solidFill>
                  <a:schemeClr val="accent5"/>
                </a:solidFill>
              </a:rPr>
              <a:t>WV</a:t>
            </a:r>
            <a:r>
              <a:rPr lang="zh-CN"/>
              <a:t> </a:t>
            </a:r>
            <a:r>
              <a:rPr lang="zh-CN">
                <a:solidFill>
                  <a:srgbClr val="FF0000"/>
                </a:solidFill>
              </a:rPr>
              <a:t>8320</a:t>
            </a:r>
            <a:r>
              <a:rPr lang="zh-CN"/>
              <a:t> </a:t>
            </a:r>
            <a:r>
              <a:rPr lang="zh-CN">
                <a:solidFill>
                  <a:srgbClr val="9900FF"/>
                </a:solidFill>
              </a:rPr>
              <a:t>6830</a:t>
            </a:r>
            <a:r>
              <a:rPr lang="zh-CN"/>
              <a:t>.........precision level 10m</a:t>
            </a:r>
            <a:endParaRPr/>
          </a:p>
          <a:p>
            <a:pPr indent="-342900" lvl="0" marL="457200" rtl="0" algn="l">
              <a:spcBef>
                <a:spcPts val="1000"/>
              </a:spcBef>
              <a:spcAft>
                <a:spcPts val="0"/>
              </a:spcAft>
              <a:buSzPts val="1800"/>
              <a:buChar char="●"/>
            </a:pPr>
            <a:r>
              <a:rPr lang="zh-CN" u="sng">
                <a:solidFill>
                  <a:srgbClr val="000000"/>
                </a:solidFill>
              </a:rPr>
              <a:t>15S</a:t>
            </a:r>
            <a:r>
              <a:rPr lang="zh-CN"/>
              <a:t> </a:t>
            </a:r>
            <a:r>
              <a:rPr lang="zh-CN" u="sng">
                <a:solidFill>
                  <a:srgbClr val="000000"/>
                </a:solidFill>
              </a:rPr>
              <a:t>WV</a:t>
            </a:r>
            <a:r>
              <a:rPr lang="zh-CN">
                <a:solidFill>
                  <a:srgbClr val="000000"/>
                </a:solidFill>
              </a:rPr>
              <a:t> </a:t>
            </a:r>
            <a:r>
              <a:rPr lang="zh-CN" u="sng">
                <a:solidFill>
                  <a:srgbClr val="FF0000"/>
                </a:solidFill>
              </a:rPr>
              <a:t>83200</a:t>
            </a:r>
            <a:r>
              <a:rPr lang="zh-CN"/>
              <a:t> </a:t>
            </a:r>
            <a:r>
              <a:rPr lang="zh-CN" u="sng">
                <a:solidFill>
                  <a:srgbClr val="9900FF"/>
                </a:solidFill>
              </a:rPr>
              <a:t>68300 </a:t>
            </a:r>
            <a:endParaRPr/>
          </a:p>
          <a:p>
            <a:pPr indent="0" lvl="0" marL="457200" rtl="0" algn="l">
              <a:spcBef>
                <a:spcPts val="1000"/>
              </a:spcBef>
              <a:spcAft>
                <a:spcPts val="0"/>
              </a:spcAft>
              <a:buNone/>
            </a:pPr>
            <a:r>
              <a:t/>
            </a:r>
            <a:endParaRPr/>
          </a:p>
          <a:p>
            <a:pPr indent="0" lvl="0" marL="457200" rtl="0" algn="l">
              <a:spcBef>
                <a:spcPts val="1600"/>
              </a:spcBef>
              <a:spcAft>
                <a:spcPts val="0"/>
              </a:spcAft>
              <a:buNone/>
            </a:pPr>
            <a:r>
              <a:t/>
            </a:r>
            <a:endParaRPr u="sng"/>
          </a:p>
          <a:p>
            <a:pPr indent="0" lvl="0" marL="457200" rtl="0" algn="l">
              <a:spcBef>
                <a:spcPts val="1600"/>
              </a:spcBef>
              <a:spcAft>
                <a:spcPts val="1600"/>
              </a:spcAft>
              <a:buNone/>
            </a:pPr>
            <a:r>
              <a:t/>
            </a:r>
            <a:endParaRPr u="sng"/>
          </a:p>
        </p:txBody>
      </p:sp>
      <p:sp>
        <p:nvSpPr>
          <p:cNvPr id="280" name="Google Shape;280;p32"/>
          <p:cNvSpPr txBox="1"/>
          <p:nvPr>
            <p:ph idx="4294967295" type="subTitle"/>
          </p:nvPr>
        </p:nvSpPr>
        <p:spPr>
          <a:xfrm>
            <a:off x="5752800" y="4355450"/>
            <a:ext cx="22617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USNG coordiantes</a:t>
            </a:r>
            <a:endParaRPr/>
          </a:p>
        </p:txBody>
      </p:sp>
      <p:pic>
        <p:nvPicPr>
          <p:cNvPr id="281" name="Google Shape;281;p32"/>
          <p:cNvPicPr preferRelativeResize="0"/>
          <p:nvPr/>
        </p:nvPicPr>
        <p:blipFill>
          <a:blip r:embed="rId4">
            <a:alphaModFix/>
          </a:blip>
          <a:stretch>
            <a:fillRect/>
          </a:stretch>
        </p:blipFill>
        <p:spPr>
          <a:xfrm>
            <a:off x="5106900" y="1198650"/>
            <a:ext cx="3130250" cy="3189025"/>
          </a:xfrm>
          <a:prstGeom prst="rect">
            <a:avLst/>
          </a:prstGeom>
          <a:noFill/>
          <a:ln>
            <a:noFill/>
          </a:ln>
        </p:spPr>
      </p:pic>
      <p:grpSp>
        <p:nvGrpSpPr>
          <p:cNvPr id="282" name="Google Shape;282;p32"/>
          <p:cNvGrpSpPr/>
          <p:nvPr/>
        </p:nvGrpSpPr>
        <p:grpSpPr>
          <a:xfrm>
            <a:off x="5106900" y="2737900"/>
            <a:ext cx="1629225" cy="1617550"/>
            <a:chOff x="3336650" y="2996850"/>
            <a:chExt cx="1629225" cy="1617550"/>
          </a:xfrm>
        </p:grpSpPr>
        <p:pic>
          <p:nvPicPr>
            <p:cNvPr id="283" name="Google Shape;283;p32"/>
            <p:cNvPicPr preferRelativeResize="0"/>
            <p:nvPr/>
          </p:nvPicPr>
          <p:blipFill>
            <a:blip r:embed="rId5">
              <a:alphaModFix/>
            </a:blip>
            <a:stretch>
              <a:fillRect/>
            </a:stretch>
          </p:blipFill>
          <p:spPr>
            <a:xfrm>
              <a:off x="3336650" y="2996850"/>
              <a:ext cx="1629225" cy="1617550"/>
            </a:xfrm>
            <a:prstGeom prst="rect">
              <a:avLst/>
            </a:prstGeom>
            <a:noFill/>
            <a:ln>
              <a:noFill/>
            </a:ln>
          </p:spPr>
        </p:pic>
        <p:cxnSp>
          <p:nvCxnSpPr>
            <p:cNvPr id="284" name="Google Shape;284;p32"/>
            <p:cNvCxnSpPr/>
            <p:nvPr/>
          </p:nvCxnSpPr>
          <p:spPr>
            <a:xfrm flipH="1" rot="10800000">
              <a:off x="3447875" y="4396675"/>
              <a:ext cx="1114800" cy="600"/>
            </a:xfrm>
            <a:prstGeom prst="straightConnector1">
              <a:avLst/>
            </a:prstGeom>
            <a:noFill/>
            <a:ln cap="flat" cmpd="sng" w="28575">
              <a:solidFill>
                <a:srgbClr val="FF0000"/>
              </a:solidFill>
              <a:prstDash val="solid"/>
              <a:round/>
              <a:headEnd len="med" w="med" type="none"/>
              <a:tailEnd len="med" w="med" type="triangle"/>
            </a:ln>
          </p:spPr>
        </p:cxnSp>
        <p:cxnSp>
          <p:nvCxnSpPr>
            <p:cNvPr id="285" name="Google Shape;285;p32"/>
            <p:cNvCxnSpPr/>
            <p:nvPr/>
          </p:nvCxnSpPr>
          <p:spPr>
            <a:xfrm rot="10800000">
              <a:off x="4534150" y="3537175"/>
              <a:ext cx="0" cy="850500"/>
            </a:xfrm>
            <a:prstGeom prst="straightConnector1">
              <a:avLst/>
            </a:prstGeom>
            <a:noFill/>
            <a:ln cap="flat" cmpd="sng" w="28575">
              <a:solidFill>
                <a:srgbClr val="9900FF"/>
              </a:solidFill>
              <a:prstDash val="solid"/>
              <a:round/>
              <a:headEnd len="med" w="med" type="none"/>
              <a:tailEnd len="med" w="med" type="triangle"/>
            </a:ln>
          </p:spPr>
        </p:cxnSp>
      </p:grpSp>
      <p:grpSp>
        <p:nvGrpSpPr>
          <p:cNvPr id="286" name="Google Shape;286;p32"/>
          <p:cNvGrpSpPr/>
          <p:nvPr/>
        </p:nvGrpSpPr>
        <p:grpSpPr>
          <a:xfrm>
            <a:off x="489900" y="4336925"/>
            <a:ext cx="2382100" cy="661475"/>
            <a:chOff x="489900" y="4336925"/>
            <a:chExt cx="2382100" cy="661475"/>
          </a:xfrm>
        </p:grpSpPr>
        <p:sp>
          <p:nvSpPr>
            <p:cNvPr id="287" name="Google Shape;287;p32"/>
            <p:cNvSpPr txBox="1"/>
            <p:nvPr/>
          </p:nvSpPr>
          <p:spPr>
            <a:xfrm>
              <a:off x="1332800" y="4336925"/>
              <a:ext cx="897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rgbClr val="FF0000"/>
                  </a:solidFill>
                  <a:latin typeface="Average"/>
                  <a:ea typeface="Average"/>
                  <a:cs typeface="Average"/>
                  <a:sym typeface="Average"/>
                </a:rPr>
                <a:t>easting</a:t>
              </a:r>
              <a:endParaRPr>
                <a:solidFill>
                  <a:srgbClr val="FF0000"/>
                </a:solidFill>
                <a:latin typeface="Average"/>
                <a:ea typeface="Average"/>
                <a:cs typeface="Average"/>
                <a:sym typeface="Average"/>
              </a:endParaRPr>
            </a:p>
          </p:txBody>
        </p:sp>
        <p:sp>
          <p:nvSpPr>
            <p:cNvPr id="288" name="Google Shape;288;p32"/>
            <p:cNvSpPr txBox="1"/>
            <p:nvPr/>
          </p:nvSpPr>
          <p:spPr>
            <a:xfrm>
              <a:off x="2021800" y="4336925"/>
              <a:ext cx="8502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rgbClr val="9900FF"/>
                  </a:solidFill>
                  <a:latin typeface="Average"/>
                  <a:ea typeface="Average"/>
                  <a:cs typeface="Average"/>
                  <a:sym typeface="Average"/>
                </a:rPr>
                <a:t>northing</a:t>
              </a:r>
              <a:endParaRPr>
                <a:solidFill>
                  <a:srgbClr val="9900FF"/>
                </a:solidFill>
                <a:latin typeface="Average"/>
                <a:ea typeface="Average"/>
                <a:cs typeface="Average"/>
                <a:sym typeface="Average"/>
              </a:endParaRPr>
            </a:p>
          </p:txBody>
        </p:sp>
        <p:sp>
          <p:nvSpPr>
            <p:cNvPr id="289" name="Google Shape;289;p32"/>
            <p:cNvSpPr txBox="1"/>
            <p:nvPr/>
          </p:nvSpPr>
          <p:spPr>
            <a:xfrm>
              <a:off x="962100" y="4493450"/>
              <a:ext cx="630000" cy="30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Average"/>
                  <a:ea typeface="Average"/>
                  <a:cs typeface="Average"/>
                  <a:sym typeface="Average"/>
                </a:rPr>
                <a:t>main </a:t>
              </a:r>
              <a:endParaRPr>
                <a:latin typeface="Average"/>
                <a:ea typeface="Average"/>
                <a:cs typeface="Average"/>
                <a:sym typeface="Average"/>
              </a:endParaRPr>
            </a:p>
            <a:p>
              <a:pPr indent="0" lvl="0" marL="0" rtl="0" algn="ctr">
                <a:spcBef>
                  <a:spcPts val="0"/>
                </a:spcBef>
                <a:spcAft>
                  <a:spcPts val="0"/>
                </a:spcAft>
                <a:buNone/>
              </a:pPr>
              <a:r>
                <a:rPr lang="zh-CN">
                  <a:latin typeface="Average"/>
                  <a:ea typeface="Average"/>
                  <a:cs typeface="Average"/>
                  <a:sym typeface="Average"/>
                </a:rPr>
                <a:t>group</a:t>
              </a:r>
              <a:endParaRPr>
                <a:latin typeface="Average"/>
                <a:ea typeface="Average"/>
                <a:cs typeface="Average"/>
                <a:sym typeface="Average"/>
              </a:endParaRPr>
            </a:p>
          </p:txBody>
        </p:sp>
        <p:sp>
          <p:nvSpPr>
            <p:cNvPr id="290" name="Google Shape;290;p32"/>
            <p:cNvSpPr txBox="1"/>
            <p:nvPr/>
          </p:nvSpPr>
          <p:spPr>
            <a:xfrm>
              <a:off x="489900" y="4363600"/>
              <a:ext cx="699000" cy="63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latin typeface="Average"/>
                  <a:ea typeface="Average"/>
                  <a:cs typeface="Average"/>
                  <a:sym typeface="Average"/>
                </a:rPr>
                <a:t>GZD</a:t>
              </a:r>
              <a:r>
                <a:rPr lang="zh-CN">
                  <a:solidFill>
                    <a:srgbClr val="FF9900"/>
                  </a:solidFill>
                  <a:latin typeface="Average"/>
                  <a:ea typeface="Average"/>
                  <a:cs typeface="Average"/>
                  <a:sym typeface="Average"/>
                </a:rPr>
                <a:t> </a:t>
              </a:r>
              <a:endParaRPr>
                <a:solidFill>
                  <a:srgbClr val="FF9900"/>
                </a:solidFill>
                <a:latin typeface="Average"/>
                <a:ea typeface="Average"/>
                <a:cs typeface="Average"/>
                <a:sym typeface="Average"/>
              </a:endParaRPr>
            </a:p>
          </p:txBody>
        </p:sp>
      </p:grpSp>
      <p:sp>
        <p:nvSpPr>
          <p:cNvPr id="291" name="Google Shape;291;p32"/>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USNG Mapping</a:t>
            </a:r>
            <a:endParaRPr/>
          </a:p>
          <a:p>
            <a:pPr indent="0" lvl="0" marL="0" rtl="0" algn="l">
              <a:spcBef>
                <a:spcPts val="0"/>
              </a:spcBef>
              <a:spcAft>
                <a:spcPts val="0"/>
              </a:spcAft>
              <a:buNone/>
            </a:pPr>
            <a:r>
              <a:t/>
            </a:r>
            <a:endParaRPr/>
          </a:p>
        </p:txBody>
      </p:sp>
      <p:sp>
        <p:nvSpPr>
          <p:cNvPr id="292" name="Google Shape;292;p32"/>
          <p:cNvSpPr txBox="1"/>
          <p:nvPr/>
        </p:nvSpPr>
        <p:spPr>
          <a:xfrm>
            <a:off x="8625775" y="416000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[6]</a:t>
            </a:r>
            <a:endParaRPr>
              <a:solidFill>
                <a:schemeClr val="lt2"/>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33"/>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298" name="Google Shape;298;p3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299" name="Google Shape;299;p33"/>
          <p:cNvSpPr txBox="1"/>
          <p:nvPr>
            <p:ph idx="4294967295" type="subTitle"/>
          </p:nvPr>
        </p:nvSpPr>
        <p:spPr>
          <a:xfrm>
            <a:off x="179100" y="989600"/>
            <a:ext cx="3508200" cy="3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USNG Mapping Function</a:t>
            </a:r>
            <a:endParaRPr u="sng">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Python package  </a:t>
            </a:r>
            <a:r>
              <a:rPr lang="zh-CN">
                <a:solidFill>
                  <a:schemeClr val="accent5"/>
                </a:solidFill>
              </a:rPr>
              <a:t>mgrs </a:t>
            </a:r>
            <a:r>
              <a:rPr lang="zh-CN">
                <a:solidFill>
                  <a:schemeClr val="lt2"/>
                </a:solidFill>
              </a:rPr>
              <a:t> to convert lat/lon to cell and vice versa </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Backwards </a:t>
            </a:r>
            <a:r>
              <a:rPr lang="zh-CN">
                <a:solidFill>
                  <a:schemeClr val="lt2"/>
                </a:solidFill>
              </a:rPr>
              <a:t>gives cell SW corner lat/lon</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Need polygons for each grid of any precision...</a:t>
            </a:r>
            <a:endParaRPr>
              <a:solidFill>
                <a:schemeClr val="lt2"/>
              </a:solidFill>
            </a:endParaRPr>
          </a:p>
          <a:p>
            <a:pPr indent="0" lvl="0" marL="457200" rtl="0" algn="l">
              <a:spcBef>
                <a:spcPts val="1000"/>
              </a:spcBef>
              <a:spcAft>
                <a:spcPts val="1600"/>
              </a:spcAft>
              <a:buNone/>
            </a:pPr>
            <a:r>
              <a:t/>
            </a:r>
            <a:endParaRPr>
              <a:solidFill>
                <a:schemeClr val="lt2"/>
              </a:solidFill>
            </a:endParaRPr>
          </a:p>
        </p:txBody>
      </p:sp>
      <p:sp>
        <p:nvSpPr>
          <p:cNvPr id="300" name="Google Shape;300;p33"/>
          <p:cNvSpPr txBox="1"/>
          <p:nvPr>
            <p:ph idx="4294967295" type="subTitle"/>
          </p:nvPr>
        </p:nvSpPr>
        <p:spPr>
          <a:xfrm>
            <a:off x="5110450" y="4283350"/>
            <a:ext cx="32400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USNG coordiantes</a:t>
            </a:r>
            <a:endParaRPr/>
          </a:p>
        </p:txBody>
      </p:sp>
      <p:sp>
        <p:nvSpPr>
          <p:cNvPr id="301" name="Google Shape;301;p33"/>
          <p:cNvSpPr/>
          <p:nvPr/>
        </p:nvSpPr>
        <p:spPr>
          <a:xfrm>
            <a:off x="5058350" y="26210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WV</a:t>
            </a:r>
            <a:endParaRPr/>
          </a:p>
        </p:txBody>
      </p:sp>
      <p:sp>
        <p:nvSpPr>
          <p:cNvPr id="302" name="Google Shape;302;p33"/>
          <p:cNvSpPr/>
          <p:nvPr/>
        </p:nvSpPr>
        <p:spPr>
          <a:xfrm>
            <a:off x="6676250" y="26210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XV</a:t>
            </a:r>
            <a:endParaRPr/>
          </a:p>
        </p:txBody>
      </p:sp>
      <p:sp>
        <p:nvSpPr>
          <p:cNvPr id="303" name="Google Shape;303;p33"/>
          <p:cNvSpPr/>
          <p:nvPr/>
        </p:nvSpPr>
        <p:spPr>
          <a:xfrm>
            <a:off x="5058350" y="11648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WA</a:t>
            </a:r>
            <a:endParaRPr/>
          </a:p>
        </p:txBody>
      </p:sp>
      <p:sp>
        <p:nvSpPr>
          <p:cNvPr id="304" name="Google Shape;304;p33"/>
          <p:cNvSpPr/>
          <p:nvPr/>
        </p:nvSpPr>
        <p:spPr>
          <a:xfrm>
            <a:off x="6676250" y="11648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XA</a:t>
            </a:r>
            <a:endParaRPr/>
          </a:p>
        </p:txBody>
      </p:sp>
      <p:grpSp>
        <p:nvGrpSpPr>
          <p:cNvPr id="305" name="Google Shape;305;p33"/>
          <p:cNvGrpSpPr/>
          <p:nvPr/>
        </p:nvGrpSpPr>
        <p:grpSpPr>
          <a:xfrm>
            <a:off x="6277000" y="2909450"/>
            <a:ext cx="906900" cy="634800"/>
            <a:chOff x="6130625" y="2777200"/>
            <a:chExt cx="906900" cy="634800"/>
          </a:xfrm>
        </p:grpSpPr>
        <p:sp>
          <p:nvSpPr>
            <p:cNvPr id="306" name="Google Shape;306;p33"/>
            <p:cNvSpPr/>
            <p:nvPr/>
          </p:nvSpPr>
          <p:spPr>
            <a:xfrm>
              <a:off x="6130625" y="2843325"/>
              <a:ext cx="84900" cy="74400"/>
            </a:xfrm>
            <a:prstGeom prst="ellipse">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txBox="1"/>
            <p:nvPr/>
          </p:nvSpPr>
          <p:spPr>
            <a:xfrm>
              <a:off x="6215525" y="2777200"/>
              <a:ext cx="8220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00FFFF"/>
                  </a:solidFill>
                  <a:latin typeface="Average"/>
                  <a:ea typeface="Average"/>
                  <a:cs typeface="Average"/>
                  <a:sym typeface="Average"/>
                </a:rPr>
                <a:t>(lat/lon)</a:t>
              </a:r>
              <a:endParaRPr>
                <a:solidFill>
                  <a:srgbClr val="00FFFF"/>
                </a:solidFill>
                <a:latin typeface="Average"/>
                <a:ea typeface="Average"/>
                <a:cs typeface="Average"/>
                <a:sym typeface="Average"/>
              </a:endParaRPr>
            </a:p>
          </p:txBody>
        </p:sp>
      </p:grpSp>
      <p:grpSp>
        <p:nvGrpSpPr>
          <p:cNvPr id="308" name="Google Shape;308;p33"/>
          <p:cNvGrpSpPr/>
          <p:nvPr/>
        </p:nvGrpSpPr>
        <p:grpSpPr>
          <a:xfrm>
            <a:off x="3500272" y="2227425"/>
            <a:ext cx="2737843" cy="761700"/>
            <a:chOff x="3500200" y="2227425"/>
            <a:chExt cx="2097000" cy="761700"/>
          </a:xfrm>
        </p:grpSpPr>
        <p:cxnSp>
          <p:nvCxnSpPr>
            <p:cNvPr id="309" name="Google Shape;309;p33"/>
            <p:cNvCxnSpPr>
              <a:endCxn id="310" idx="3"/>
            </p:cNvCxnSpPr>
            <p:nvPr/>
          </p:nvCxnSpPr>
          <p:spPr>
            <a:xfrm rot="10800000">
              <a:off x="4407100" y="2424225"/>
              <a:ext cx="1190100" cy="564900"/>
            </a:xfrm>
            <a:prstGeom prst="straightConnector1">
              <a:avLst/>
            </a:prstGeom>
            <a:noFill/>
            <a:ln cap="flat" cmpd="sng" w="38100">
              <a:solidFill>
                <a:schemeClr val="accent5"/>
              </a:solidFill>
              <a:prstDash val="solid"/>
              <a:round/>
              <a:headEnd len="med" w="med" type="none"/>
              <a:tailEnd len="med" w="med" type="triangle"/>
            </a:ln>
          </p:spPr>
        </p:cxnSp>
        <p:sp>
          <p:nvSpPr>
            <p:cNvPr id="310" name="Google Shape;310;p33"/>
            <p:cNvSpPr txBox="1"/>
            <p:nvPr/>
          </p:nvSpPr>
          <p:spPr>
            <a:xfrm>
              <a:off x="3500200" y="2227425"/>
              <a:ext cx="906900" cy="39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zh-CN">
                  <a:solidFill>
                    <a:schemeClr val="accent5"/>
                  </a:solidFill>
                  <a:latin typeface="Average"/>
                  <a:ea typeface="Average"/>
                  <a:cs typeface="Average"/>
                  <a:sym typeface="Average"/>
                </a:rPr>
                <a:t>“</a:t>
              </a:r>
              <a:r>
                <a:rPr lang="zh-CN">
                  <a:solidFill>
                    <a:schemeClr val="accent5"/>
                  </a:solidFill>
                  <a:latin typeface="Average"/>
                  <a:ea typeface="Average"/>
                  <a:cs typeface="Average"/>
                  <a:sym typeface="Average"/>
                </a:rPr>
                <a:t>15SWV”</a:t>
              </a:r>
              <a:endParaRPr>
                <a:solidFill>
                  <a:schemeClr val="accent5"/>
                </a:solidFill>
              </a:endParaRPr>
            </a:p>
          </p:txBody>
        </p:sp>
      </p:grpSp>
      <p:grpSp>
        <p:nvGrpSpPr>
          <p:cNvPr id="311" name="Google Shape;311;p33"/>
          <p:cNvGrpSpPr/>
          <p:nvPr/>
        </p:nvGrpSpPr>
        <p:grpSpPr>
          <a:xfrm>
            <a:off x="4092296" y="2621025"/>
            <a:ext cx="1823004" cy="1763050"/>
            <a:chOff x="4092296" y="2621025"/>
            <a:chExt cx="1823004" cy="1763050"/>
          </a:xfrm>
        </p:grpSpPr>
        <p:cxnSp>
          <p:nvCxnSpPr>
            <p:cNvPr id="312" name="Google Shape;312;p33"/>
            <p:cNvCxnSpPr>
              <a:stCxn id="310" idx="2"/>
            </p:cNvCxnSpPr>
            <p:nvPr/>
          </p:nvCxnSpPr>
          <p:spPr>
            <a:xfrm>
              <a:off x="4092296" y="2621025"/>
              <a:ext cx="922500" cy="1370700"/>
            </a:xfrm>
            <a:prstGeom prst="straightConnector1">
              <a:avLst/>
            </a:prstGeom>
            <a:noFill/>
            <a:ln cap="flat" cmpd="sng" w="38100">
              <a:solidFill>
                <a:schemeClr val="accent5"/>
              </a:solidFill>
              <a:prstDash val="solid"/>
              <a:round/>
              <a:headEnd len="med" w="med" type="none"/>
              <a:tailEnd len="med" w="med" type="triangle"/>
            </a:ln>
          </p:spPr>
        </p:cxnSp>
        <p:sp>
          <p:nvSpPr>
            <p:cNvPr id="313" name="Google Shape;313;p33"/>
            <p:cNvSpPr/>
            <p:nvPr/>
          </p:nvSpPr>
          <p:spPr>
            <a:xfrm>
              <a:off x="4970725" y="3990475"/>
              <a:ext cx="183300" cy="16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txBox="1"/>
            <p:nvPr/>
          </p:nvSpPr>
          <p:spPr>
            <a:xfrm>
              <a:off x="5072600" y="3990475"/>
              <a:ext cx="84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latin typeface="Average"/>
                  <a:ea typeface="Average"/>
                  <a:cs typeface="Average"/>
                  <a:sym typeface="Average"/>
                </a:rPr>
                <a:t>(lat/lon)</a:t>
              </a:r>
              <a:endParaRPr>
                <a:solidFill>
                  <a:srgbClr val="FF0000"/>
                </a:solidFill>
                <a:latin typeface="Average"/>
                <a:ea typeface="Average"/>
                <a:cs typeface="Average"/>
                <a:sym typeface="Average"/>
              </a:endParaRPr>
            </a:p>
          </p:txBody>
        </p:sp>
      </p:grpSp>
      <p:sp>
        <p:nvSpPr>
          <p:cNvPr id="315" name="Google Shape;315;p33"/>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USNG Mapping</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34"/>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321" name="Google Shape;321;p3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322" name="Google Shape;322;p34"/>
          <p:cNvSpPr txBox="1"/>
          <p:nvPr>
            <p:ph idx="4294967295" type="subTitle"/>
          </p:nvPr>
        </p:nvSpPr>
        <p:spPr>
          <a:xfrm>
            <a:off x="179100" y="827963"/>
            <a:ext cx="4043400" cy="40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USNG Mapping Function</a:t>
            </a:r>
            <a:endParaRPr u="sng">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Main groups have a general pattern</a:t>
            </a:r>
            <a:endParaRPr>
              <a:solidFill>
                <a:schemeClr val="lt2"/>
              </a:solidFill>
            </a:endParaRPr>
          </a:p>
          <a:p>
            <a:pPr indent="-317500" lvl="1" marL="914400" rtl="0" algn="l">
              <a:spcBef>
                <a:spcPts val="1000"/>
              </a:spcBef>
              <a:spcAft>
                <a:spcPts val="0"/>
              </a:spcAft>
              <a:buClr>
                <a:schemeClr val="lt2"/>
              </a:buClr>
              <a:buSzPts val="1400"/>
              <a:buChar char="○"/>
            </a:pPr>
            <a:r>
              <a:rPr lang="zh-CN">
                <a:solidFill>
                  <a:schemeClr val="lt2"/>
                </a:solidFill>
              </a:rPr>
              <a:t>first letter A-Z (without I and O) west-east</a:t>
            </a:r>
            <a:endParaRPr>
              <a:solidFill>
                <a:schemeClr val="lt2"/>
              </a:solidFill>
            </a:endParaRPr>
          </a:p>
          <a:p>
            <a:pPr indent="-317500" lvl="1" marL="914400" rtl="0" algn="l">
              <a:spcBef>
                <a:spcPts val="1000"/>
              </a:spcBef>
              <a:spcAft>
                <a:spcPts val="0"/>
              </a:spcAft>
              <a:buClr>
                <a:schemeClr val="lt2"/>
              </a:buClr>
              <a:buSzPts val="1400"/>
              <a:buChar char="○"/>
            </a:pPr>
            <a:r>
              <a:rPr lang="zh-CN">
                <a:solidFill>
                  <a:schemeClr val="lt2"/>
                </a:solidFill>
              </a:rPr>
              <a:t>second letter A-V (without I and O) south-north </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Use 4 adjacent cells to get full polygon</a:t>
            </a:r>
            <a:endParaRPr>
              <a:solidFill>
                <a:schemeClr val="lt2"/>
              </a:solidFill>
            </a:endParaRPr>
          </a:p>
          <a:p>
            <a:pPr indent="0" lvl="0" marL="0" rtl="0" algn="l">
              <a:spcBef>
                <a:spcPts val="1000"/>
              </a:spcBef>
              <a:spcAft>
                <a:spcPts val="0"/>
              </a:spcAft>
              <a:buNone/>
            </a:pPr>
            <a:r>
              <a:t/>
            </a:r>
            <a:endParaRPr>
              <a:solidFill>
                <a:schemeClr val="lt2"/>
              </a:solidFill>
            </a:endParaRPr>
          </a:p>
          <a:p>
            <a:pPr indent="0" lvl="0" marL="457200" rtl="0" algn="l">
              <a:spcBef>
                <a:spcPts val="1000"/>
              </a:spcBef>
              <a:spcAft>
                <a:spcPts val="1600"/>
              </a:spcAft>
              <a:buNone/>
            </a:pPr>
            <a:r>
              <a:t/>
            </a:r>
            <a:endParaRPr>
              <a:solidFill>
                <a:schemeClr val="lt2"/>
              </a:solidFill>
            </a:endParaRPr>
          </a:p>
        </p:txBody>
      </p:sp>
      <p:sp>
        <p:nvSpPr>
          <p:cNvPr id="323" name="Google Shape;323;p34"/>
          <p:cNvSpPr txBox="1"/>
          <p:nvPr>
            <p:ph idx="4294967295" type="subTitle"/>
          </p:nvPr>
        </p:nvSpPr>
        <p:spPr>
          <a:xfrm>
            <a:off x="5110450" y="4283350"/>
            <a:ext cx="32400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USNG coordiantes</a:t>
            </a:r>
            <a:endParaRPr/>
          </a:p>
        </p:txBody>
      </p:sp>
      <p:sp>
        <p:nvSpPr>
          <p:cNvPr id="324" name="Google Shape;324;p34"/>
          <p:cNvSpPr/>
          <p:nvPr/>
        </p:nvSpPr>
        <p:spPr>
          <a:xfrm>
            <a:off x="5058350" y="26210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WV</a:t>
            </a:r>
            <a:endParaRPr/>
          </a:p>
        </p:txBody>
      </p:sp>
      <p:sp>
        <p:nvSpPr>
          <p:cNvPr id="325" name="Google Shape;325;p34"/>
          <p:cNvSpPr/>
          <p:nvPr/>
        </p:nvSpPr>
        <p:spPr>
          <a:xfrm>
            <a:off x="6676250" y="26210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XV</a:t>
            </a:r>
            <a:endParaRPr/>
          </a:p>
        </p:txBody>
      </p:sp>
      <p:sp>
        <p:nvSpPr>
          <p:cNvPr id="326" name="Google Shape;326;p34"/>
          <p:cNvSpPr/>
          <p:nvPr/>
        </p:nvSpPr>
        <p:spPr>
          <a:xfrm>
            <a:off x="5058350" y="11648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WA</a:t>
            </a:r>
            <a:endParaRPr/>
          </a:p>
        </p:txBody>
      </p:sp>
      <p:sp>
        <p:nvSpPr>
          <p:cNvPr id="327" name="Google Shape;327;p34"/>
          <p:cNvSpPr/>
          <p:nvPr/>
        </p:nvSpPr>
        <p:spPr>
          <a:xfrm>
            <a:off x="6676250" y="11648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XA</a:t>
            </a:r>
            <a:endParaRPr/>
          </a:p>
        </p:txBody>
      </p:sp>
      <p:sp>
        <p:nvSpPr>
          <p:cNvPr id="328" name="Google Shape;328;p34"/>
          <p:cNvSpPr txBox="1"/>
          <p:nvPr/>
        </p:nvSpPr>
        <p:spPr>
          <a:xfrm>
            <a:off x="3876900" y="2860325"/>
            <a:ext cx="912300" cy="39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zh-CN">
                <a:solidFill>
                  <a:schemeClr val="accent5"/>
                </a:solidFill>
                <a:latin typeface="Average"/>
                <a:ea typeface="Average"/>
                <a:cs typeface="Average"/>
                <a:sym typeface="Average"/>
              </a:rPr>
              <a:t>“15SWV”</a:t>
            </a:r>
            <a:endParaRPr>
              <a:solidFill>
                <a:schemeClr val="accent5"/>
              </a:solidFill>
            </a:endParaRPr>
          </a:p>
        </p:txBody>
      </p:sp>
      <p:grpSp>
        <p:nvGrpSpPr>
          <p:cNvPr id="329" name="Google Shape;329;p34"/>
          <p:cNvGrpSpPr/>
          <p:nvPr/>
        </p:nvGrpSpPr>
        <p:grpSpPr>
          <a:xfrm>
            <a:off x="4333050" y="3253925"/>
            <a:ext cx="1582250" cy="1130150"/>
            <a:chOff x="4333050" y="3253925"/>
            <a:chExt cx="1582250" cy="1130150"/>
          </a:xfrm>
        </p:grpSpPr>
        <p:cxnSp>
          <p:nvCxnSpPr>
            <p:cNvPr id="330" name="Google Shape;330;p34"/>
            <p:cNvCxnSpPr>
              <a:stCxn id="328" idx="2"/>
            </p:cNvCxnSpPr>
            <p:nvPr/>
          </p:nvCxnSpPr>
          <p:spPr>
            <a:xfrm>
              <a:off x="4333050" y="3253925"/>
              <a:ext cx="720600" cy="741900"/>
            </a:xfrm>
            <a:prstGeom prst="straightConnector1">
              <a:avLst/>
            </a:prstGeom>
            <a:noFill/>
            <a:ln cap="flat" cmpd="sng" w="38100">
              <a:solidFill>
                <a:schemeClr val="accent5"/>
              </a:solidFill>
              <a:prstDash val="solid"/>
              <a:round/>
              <a:headEnd len="med" w="med" type="none"/>
              <a:tailEnd len="med" w="med" type="triangle"/>
            </a:ln>
          </p:spPr>
        </p:cxnSp>
        <p:sp>
          <p:nvSpPr>
            <p:cNvPr id="331" name="Google Shape;331;p34"/>
            <p:cNvSpPr/>
            <p:nvPr/>
          </p:nvSpPr>
          <p:spPr>
            <a:xfrm>
              <a:off x="4970725" y="3990475"/>
              <a:ext cx="183300" cy="16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txBox="1"/>
            <p:nvPr/>
          </p:nvSpPr>
          <p:spPr>
            <a:xfrm>
              <a:off x="5072600" y="3990475"/>
              <a:ext cx="84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latin typeface="Average"/>
                  <a:ea typeface="Average"/>
                  <a:cs typeface="Average"/>
                  <a:sym typeface="Average"/>
                </a:rPr>
                <a:t>(lat/lon)</a:t>
              </a:r>
              <a:endParaRPr>
                <a:solidFill>
                  <a:srgbClr val="FF0000"/>
                </a:solidFill>
                <a:latin typeface="Average"/>
                <a:ea typeface="Average"/>
                <a:cs typeface="Average"/>
                <a:sym typeface="Average"/>
              </a:endParaRPr>
            </a:p>
          </p:txBody>
        </p:sp>
      </p:grpSp>
      <p:grpSp>
        <p:nvGrpSpPr>
          <p:cNvPr id="333" name="Google Shape;333;p34"/>
          <p:cNvGrpSpPr/>
          <p:nvPr/>
        </p:nvGrpSpPr>
        <p:grpSpPr>
          <a:xfrm>
            <a:off x="4055750" y="703425"/>
            <a:ext cx="1859550" cy="2208300"/>
            <a:chOff x="4055750" y="703425"/>
            <a:chExt cx="1859550" cy="2208300"/>
          </a:xfrm>
        </p:grpSpPr>
        <p:cxnSp>
          <p:nvCxnSpPr>
            <p:cNvPr id="334" name="Google Shape;334;p34"/>
            <p:cNvCxnSpPr>
              <a:stCxn id="335" idx="2"/>
            </p:cNvCxnSpPr>
            <p:nvPr/>
          </p:nvCxnSpPr>
          <p:spPr>
            <a:xfrm>
              <a:off x="4528100" y="1097025"/>
              <a:ext cx="530400" cy="1446300"/>
            </a:xfrm>
            <a:prstGeom prst="straightConnector1">
              <a:avLst/>
            </a:prstGeom>
            <a:noFill/>
            <a:ln cap="flat" cmpd="sng" w="38100">
              <a:solidFill>
                <a:schemeClr val="accent5"/>
              </a:solidFill>
              <a:prstDash val="solid"/>
              <a:round/>
              <a:headEnd len="med" w="med" type="none"/>
              <a:tailEnd len="med" w="med" type="triangle"/>
            </a:ln>
          </p:spPr>
        </p:cxnSp>
        <p:grpSp>
          <p:nvGrpSpPr>
            <p:cNvPr id="336" name="Google Shape;336;p34"/>
            <p:cNvGrpSpPr/>
            <p:nvPr/>
          </p:nvGrpSpPr>
          <p:grpSpPr>
            <a:xfrm>
              <a:off x="4970725" y="2518125"/>
              <a:ext cx="944575" cy="393600"/>
              <a:chOff x="6228325" y="3198250"/>
              <a:chExt cx="944575" cy="393600"/>
            </a:xfrm>
          </p:grpSpPr>
          <p:sp>
            <p:nvSpPr>
              <p:cNvPr id="337" name="Google Shape;337;p34"/>
              <p:cNvSpPr/>
              <p:nvPr/>
            </p:nvSpPr>
            <p:spPr>
              <a:xfrm>
                <a:off x="6228325" y="3198250"/>
                <a:ext cx="183300" cy="16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txBox="1"/>
              <p:nvPr/>
            </p:nvSpPr>
            <p:spPr>
              <a:xfrm>
                <a:off x="6330200" y="3198250"/>
                <a:ext cx="84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latin typeface="Average"/>
                    <a:ea typeface="Average"/>
                    <a:cs typeface="Average"/>
                    <a:sym typeface="Average"/>
                  </a:rPr>
                  <a:t>(lat/lon)</a:t>
                </a:r>
                <a:endParaRPr>
                  <a:solidFill>
                    <a:srgbClr val="FF0000"/>
                  </a:solidFill>
                  <a:latin typeface="Average"/>
                  <a:ea typeface="Average"/>
                  <a:cs typeface="Average"/>
                  <a:sym typeface="Average"/>
                </a:endParaRPr>
              </a:p>
            </p:txBody>
          </p:sp>
        </p:grpSp>
        <p:sp>
          <p:nvSpPr>
            <p:cNvPr id="335" name="Google Shape;335;p34"/>
            <p:cNvSpPr txBox="1"/>
            <p:nvPr/>
          </p:nvSpPr>
          <p:spPr>
            <a:xfrm>
              <a:off x="4055750" y="703425"/>
              <a:ext cx="944700" cy="39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zh-CN">
                  <a:solidFill>
                    <a:schemeClr val="accent5"/>
                  </a:solidFill>
                  <a:latin typeface="Average"/>
                  <a:ea typeface="Average"/>
                  <a:cs typeface="Average"/>
                  <a:sym typeface="Average"/>
                </a:rPr>
                <a:t>“15SWA”</a:t>
              </a:r>
              <a:endParaRPr>
                <a:solidFill>
                  <a:schemeClr val="accent5"/>
                </a:solidFill>
              </a:endParaRPr>
            </a:p>
          </p:txBody>
        </p:sp>
      </p:grpSp>
      <p:grpSp>
        <p:nvGrpSpPr>
          <p:cNvPr id="339" name="Google Shape;339;p34"/>
          <p:cNvGrpSpPr/>
          <p:nvPr/>
        </p:nvGrpSpPr>
        <p:grpSpPr>
          <a:xfrm>
            <a:off x="6570300" y="666275"/>
            <a:ext cx="1493175" cy="2245450"/>
            <a:chOff x="6570300" y="666275"/>
            <a:chExt cx="1493175" cy="2245450"/>
          </a:xfrm>
        </p:grpSpPr>
        <p:grpSp>
          <p:nvGrpSpPr>
            <p:cNvPr id="340" name="Google Shape;340;p34"/>
            <p:cNvGrpSpPr/>
            <p:nvPr/>
          </p:nvGrpSpPr>
          <p:grpSpPr>
            <a:xfrm>
              <a:off x="6570300" y="2518125"/>
              <a:ext cx="944575" cy="393600"/>
              <a:chOff x="6228325" y="3198250"/>
              <a:chExt cx="944575" cy="393600"/>
            </a:xfrm>
          </p:grpSpPr>
          <p:sp>
            <p:nvSpPr>
              <p:cNvPr id="341" name="Google Shape;341;p34"/>
              <p:cNvSpPr/>
              <p:nvPr/>
            </p:nvSpPr>
            <p:spPr>
              <a:xfrm>
                <a:off x="6228325" y="3198250"/>
                <a:ext cx="183300" cy="16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txBox="1"/>
              <p:nvPr/>
            </p:nvSpPr>
            <p:spPr>
              <a:xfrm>
                <a:off x="6330200" y="3198250"/>
                <a:ext cx="84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latin typeface="Average"/>
                    <a:ea typeface="Average"/>
                    <a:cs typeface="Average"/>
                    <a:sym typeface="Average"/>
                  </a:rPr>
                  <a:t>(lat/lon)</a:t>
                </a:r>
                <a:endParaRPr>
                  <a:solidFill>
                    <a:srgbClr val="FF0000"/>
                  </a:solidFill>
                  <a:latin typeface="Average"/>
                  <a:ea typeface="Average"/>
                  <a:cs typeface="Average"/>
                  <a:sym typeface="Average"/>
                </a:endParaRPr>
              </a:p>
            </p:txBody>
          </p:sp>
        </p:grpSp>
        <p:cxnSp>
          <p:nvCxnSpPr>
            <p:cNvPr id="343" name="Google Shape;343;p34"/>
            <p:cNvCxnSpPr/>
            <p:nvPr/>
          </p:nvCxnSpPr>
          <p:spPr>
            <a:xfrm flipH="1">
              <a:off x="6663475" y="1089850"/>
              <a:ext cx="860100" cy="1501200"/>
            </a:xfrm>
            <a:prstGeom prst="straightConnector1">
              <a:avLst/>
            </a:prstGeom>
            <a:noFill/>
            <a:ln cap="flat" cmpd="sng" w="38100">
              <a:solidFill>
                <a:schemeClr val="accent5"/>
              </a:solidFill>
              <a:prstDash val="solid"/>
              <a:round/>
              <a:headEnd len="med" w="med" type="none"/>
              <a:tailEnd len="med" w="med" type="triangle"/>
            </a:ln>
          </p:spPr>
        </p:cxnSp>
        <p:sp>
          <p:nvSpPr>
            <p:cNvPr id="344" name="Google Shape;344;p34"/>
            <p:cNvSpPr txBox="1"/>
            <p:nvPr/>
          </p:nvSpPr>
          <p:spPr>
            <a:xfrm>
              <a:off x="7118775" y="666275"/>
              <a:ext cx="944700" cy="3936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zh-CN">
                  <a:solidFill>
                    <a:schemeClr val="accent5"/>
                  </a:solidFill>
                  <a:latin typeface="Average"/>
                  <a:ea typeface="Average"/>
                  <a:cs typeface="Average"/>
                  <a:sym typeface="Average"/>
                </a:rPr>
                <a:t>“15SXA”</a:t>
              </a:r>
              <a:endParaRPr>
                <a:solidFill>
                  <a:schemeClr val="accent5"/>
                </a:solidFill>
              </a:endParaRPr>
            </a:p>
          </p:txBody>
        </p:sp>
      </p:grpSp>
      <p:grpSp>
        <p:nvGrpSpPr>
          <p:cNvPr id="345" name="Google Shape;345;p34"/>
          <p:cNvGrpSpPr/>
          <p:nvPr/>
        </p:nvGrpSpPr>
        <p:grpSpPr>
          <a:xfrm>
            <a:off x="6570300" y="3152325"/>
            <a:ext cx="2573700" cy="1244975"/>
            <a:chOff x="6570300" y="3152325"/>
            <a:chExt cx="2573700" cy="1244975"/>
          </a:xfrm>
        </p:grpSpPr>
        <p:grpSp>
          <p:nvGrpSpPr>
            <p:cNvPr id="346" name="Google Shape;346;p34"/>
            <p:cNvGrpSpPr/>
            <p:nvPr/>
          </p:nvGrpSpPr>
          <p:grpSpPr>
            <a:xfrm>
              <a:off x="6570300" y="4003700"/>
              <a:ext cx="944575" cy="393600"/>
              <a:chOff x="6228325" y="3198250"/>
              <a:chExt cx="944575" cy="393600"/>
            </a:xfrm>
          </p:grpSpPr>
          <p:sp>
            <p:nvSpPr>
              <p:cNvPr id="347" name="Google Shape;347;p34"/>
              <p:cNvSpPr/>
              <p:nvPr/>
            </p:nvSpPr>
            <p:spPr>
              <a:xfrm>
                <a:off x="6228325" y="3198250"/>
                <a:ext cx="183300" cy="16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txBox="1"/>
              <p:nvPr/>
            </p:nvSpPr>
            <p:spPr>
              <a:xfrm>
                <a:off x="6330200" y="3198250"/>
                <a:ext cx="84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latin typeface="Average"/>
                    <a:ea typeface="Average"/>
                    <a:cs typeface="Average"/>
                    <a:sym typeface="Average"/>
                  </a:rPr>
                  <a:t>(lat/lon)</a:t>
                </a:r>
                <a:endParaRPr>
                  <a:solidFill>
                    <a:srgbClr val="FF0000"/>
                  </a:solidFill>
                  <a:latin typeface="Average"/>
                  <a:ea typeface="Average"/>
                  <a:cs typeface="Average"/>
                  <a:sym typeface="Average"/>
                </a:endParaRPr>
              </a:p>
            </p:txBody>
          </p:sp>
        </p:grpSp>
        <p:cxnSp>
          <p:nvCxnSpPr>
            <p:cNvPr id="349" name="Google Shape;349;p34"/>
            <p:cNvCxnSpPr>
              <a:stCxn id="350" idx="2"/>
            </p:cNvCxnSpPr>
            <p:nvPr/>
          </p:nvCxnSpPr>
          <p:spPr>
            <a:xfrm flipH="1">
              <a:off x="6763650" y="3504525"/>
              <a:ext cx="1962000" cy="519600"/>
            </a:xfrm>
            <a:prstGeom prst="straightConnector1">
              <a:avLst/>
            </a:prstGeom>
            <a:noFill/>
            <a:ln cap="flat" cmpd="sng" w="38100">
              <a:solidFill>
                <a:schemeClr val="accent5"/>
              </a:solidFill>
              <a:prstDash val="solid"/>
              <a:round/>
              <a:headEnd len="med" w="med" type="none"/>
              <a:tailEnd len="med" w="med" type="triangle"/>
            </a:ln>
          </p:spPr>
        </p:cxnSp>
        <p:sp>
          <p:nvSpPr>
            <p:cNvPr id="350" name="Google Shape;350;p34"/>
            <p:cNvSpPr txBox="1"/>
            <p:nvPr/>
          </p:nvSpPr>
          <p:spPr>
            <a:xfrm>
              <a:off x="8307300" y="3152325"/>
              <a:ext cx="836700" cy="352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zh-CN">
                  <a:solidFill>
                    <a:schemeClr val="accent5"/>
                  </a:solidFill>
                  <a:latin typeface="Average"/>
                  <a:ea typeface="Average"/>
                  <a:cs typeface="Average"/>
                  <a:sym typeface="Average"/>
                </a:rPr>
                <a:t>“15SXV”</a:t>
              </a:r>
              <a:endParaRPr>
                <a:solidFill>
                  <a:schemeClr val="accent5"/>
                </a:solidFill>
              </a:endParaRPr>
            </a:p>
          </p:txBody>
        </p:sp>
      </p:grpSp>
      <p:sp>
        <p:nvSpPr>
          <p:cNvPr id="351" name="Google Shape;351;p34"/>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USNG Mapping</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p35"/>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357" name="Google Shape;357;p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358" name="Google Shape;358;p35"/>
          <p:cNvSpPr txBox="1"/>
          <p:nvPr>
            <p:ph idx="4294967295" type="subTitle"/>
          </p:nvPr>
        </p:nvSpPr>
        <p:spPr>
          <a:xfrm>
            <a:off x="179100" y="827963"/>
            <a:ext cx="4043400" cy="40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USNG Mapping Function</a:t>
            </a:r>
            <a:endParaRPr u="sng">
              <a:solidFill>
                <a:schemeClr val="lt2"/>
              </a:solidFill>
            </a:endParaRPr>
          </a:p>
          <a:p>
            <a:pPr indent="0" lvl="0" marL="0" rtl="0" algn="l">
              <a:spcBef>
                <a:spcPts val="1600"/>
              </a:spcBef>
              <a:spcAft>
                <a:spcPts val="0"/>
              </a:spcAft>
              <a:buNone/>
            </a:pPr>
            <a:r>
              <a:t/>
            </a:r>
            <a:endParaRPr/>
          </a:p>
          <a:p>
            <a:pPr indent="0" lvl="0" marL="457200" rtl="0" algn="l">
              <a:spcBef>
                <a:spcPts val="1000"/>
              </a:spcBef>
              <a:spcAft>
                <a:spcPts val="1600"/>
              </a:spcAft>
              <a:buNone/>
            </a:pPr>
            <a:r>
              <a:t/>
            </a:r>
            <a:endParaRPr/>
          </a:p>
        </p:txBody>
      </p:sp>
      <p:sp>
        <p:nvSpPr>
          <p:cNvPr id="359" name="Google Shape;359;p35"/>
          <p:cNvSpPr txBox="1"/>
          <p:nvPr>
            <p:ph idx="4294967295" type="subTitle"/>
          </p:nvPr>
        </p:nvSpPr>
        <p:spPr>
          <a:xfrm>
            <a:off x="5110450" y="4283350"/>
            <a:ext cx="32400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USNG coordiantes</a:t>
            </a:r>
            <a:endParaRPr/>
          </a:p>
        </p:txBody>
      </p:sp>
      <p:sp>
        <p:nvSpPr>
          <p:cNvPr id="360" name="Google Shape;360;p35"/>
          <p:cNvSpPr/>
          <p:nvPr/>
        </p:nvSpPr>
        <p:spPr>
          <a:xfrm>
            <a:off x="5058350" y="26210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t>
            </a:r>
            <a:r>
              <a:rPr lang="zh-CN">
                <a:solidFill>
                  <a:srgbClr val="FF0000"/>
                </a:solidFill>
              </a:rPr>
              <a:t>00</a:t>
            </a:r>
            <a:r>
              <a:rPr lang="zh-CN"/>
              <a:t>,</a:t>
            </a:r>
            <a:r>
              <a:rPr lang="zh-CN">
                <a:solidFill>
                  <a:srgbClr val="9900FF"/>
                </a:solidFill>
              </a:rPr>
              <a:t>00</a:t>
            </a:r>
            <a:r>
              <a:rPr lang="zh-CN"/>
              <a:t>)</a:t>
            </a:r>
            <a:endParaRPr/>
          </a:p>
        </p:txBody>
      </p:sp>
      <p:sp>
        <p:nvSpPr>
          <p:cNvPr id="361" name="Google Shape;361;p35"/>
          <p:cNvSpPr/>
          <p:nvPr/>
        </p:nvSpPr>
        <p:spPr>
          <a:xfrm>
            <a:off x="6676250" y="26210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t>
            </a:r>
            <a:r>
              <a:rPr lang="zh-CN">
                <a:solidFill>
                  <a:srgbClr val="FF0000"/>
                </a:solidFill>
              </a:rPr>
              <a:t>01</a:t>
            </a:r>
            <a:r>
              <a:rPr lang="zh-CN"/>
              <a:t>,</a:t>
            </a:r>
            <a:r>
              <a:rPr lang="zh-CN">
                <a:solidFill>
                  <a:srgbClr val="9900FF"/>
                </a:solidFill>
              </a:rPr>
              <a:t>00</a:t>
            </a:r>
            <a:r>
              <a:rPr lang="zh-CN"/>
              <a:t>)</a:t>
            </a:r>
            <a:endParaRPr/>
          </a:p>
        </p:txBody>
      </p:sp>
      <p:sp>
        <p:nvSpPr>
          <p:cNvPr id="362" name="Google Shape;362;p35"/>
          <p:cNvSpPr/>
          <p:nvPr/>
        </p:nvSpPr>
        <p:spPr>
          <a:xfrm>
            <a:off x="5058350" y="11648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t>
            </a:r>
            <a:r>
              <a:rPr lang="zh-CN">
                <a:solidFill>
                  <a:srgbClr val="FF0000"/>
                </a:solidFill>
              </a:rPr>
              <a:t>00</a:t>
            </a:r>
            <a:r>
              <a:rPr lang="zh-CN"/>
              <a:t>,</a:t>
            </a:r>
            <a:r>
              <a:rPr lang="zh-CN">
                <a:solidFill>
                  <a:srgbClr val="9900FF"/>
                </a:solidFill>
              </a:rPr>
              <a:t>01</a:t>
            </a:r>
            <a:r>
              <a:rPr lang="zh-CN"/>
              <a:t>)</a:t>
            </a:r>
            <a:endParaRPr/>
          </a:p>
        </p:txBody>
      </p:sp>
      <p:sp>
        <p:nvSpPr>
          <p:cNvPr id="363" name="Google Shape;363;p35"/>
          <p:cNvSpPr/>
          <p:nvPr/>
        </p:nvSpPr>
        <p:spPr>
          <a:xfrm>
            <a:off x="6676250" y="11648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t>
            </a:r>
            <a:r>
              <a:rPr lang="zh-CN">
                <a:solidFill>
                  <a:srgbClr val="FF0000"/>
                </a:solidFill>
              </a:rPr>
              <a:t>01</a:t>
            </a:r>
            <a:r>
              <a:rPr lang="zh-CN"/>
              <a:t>,</a:t>
            </a:r>
            <a:r>
              <a:rPr lang="zh-CN">
                <a:solidFill>
                  <a:srgbClr val="9900FF"/>
                </a:solidFill>
              </a:rPr>
              <a:t>01</a:t>
            </a:r>
            <a:r>
              <a:rPr lang="zh-CN"/>
              <a:t>)</a:t>
            </a:r>
            <a:endParaRPr/>
          </a:p>
        </p:txBody>
      </p:sp>
      <p:sp>
        <p:nvSpPr>
          <p:cNvPr id="364" name="Google Shape;364;p35"/>
          <p:cNvSpPr txBox="1"/>
          <p:nvPr/>
        </p:nvSpPr>
        <p:spPr>
          <a:xfrm>
            <a:off x="24300" y="1240050"/>
            <a:ext cx="41982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Average"/>
              <a:buChar char="●"/>
            </a:pPr>
            <a:r>
              <a:rPr lang="zh-CN" sz="1800">
                <a:solidFill>
                  <a:schemeClr val="lt2"/>
                </a:solidFill>
                <a:latin typeface="Average"/>
                <a:ea typeface="Average"/>
                <a:cs typeface="Average"/>
                <a:sym typeface="Average"/>
              </a:rPr>
              <a:t>Number are easier:</a:t>
            </a:r>
            <a:endParaRPr sz="1800">
              <a:solidFill>
                <a:schemeClr val="lt2"/>
              </a:solidFill>
              <a:latin typeface="Average"/>
              <a:ea typeface="Average"/>
              <a:cs typeface="Average"/>
              <a:sym typeface="Average"/>
            </a:endParaRPr>
          </a:p>
          <a:p>
            <a:pPr indent="-342900" lvl="1" marL="914400" rtl="0" algn="l">
              <a:lnSpc>
                <a:spcPct val="115000"/>
              </a:lnSpc>
              <a:spcBef>
                <a:spcPts val="1000"/>
              </a:spcBef>
              <a:spcAft>
                <a:spcPts val="0"/>
              </a:spcAft>
              <a:buClr>
                <a:schemeClr val="lt2"/>
              </a:buClr>
              <a:buSzPts val="1800"/>
              <a:buFont typeface="Average"/>
              <a:buChar char="○"/>
            </a:pPr>
            <a:r>
              <a:rPr lang="zh-CN" sz="1800">
                <a:solidFill>
                  <a:schemeClr val="lt2"/>
                </a:solidFill>
                <a:latin typeface="Average"/>
                <a:ea typeface="Average"/>
                <a:cs typeface="Average"/>
                <a:sym typeface="Average"/>
              </a:rPr>
              <a:t>Add 1 to easting/northing</a:t>
            </a:r>
            <a:endParaRPr sz="1800">
              <a:solidFill>
                <a:schemeClr val="lt2"/>
              </a:solidFill>
              <a:latin typeface="Average"/>
              <a:ea typeface="Average"/>
              <a:cs typeface="Average"/>
              <a:sym typeface="Average"/>
            </a:endParaRPr>
          </a:p>
          <a:p>
            <a:pPr indent="0" lvl="0" marL="0" rtl="0" algn="l">
              <a:lnSpc>
                <a:spcPct val="115000"/>
              </a:lnSpc>
              <a:spcBef>
                <a:spcPts val="1000"/>
              </a:spcBef>
              <a:spcAft>
                <a:spcPts val="0"/>
              </a:spcAft>
              <a:buNone/>
            </a:pPr>
            <a:r>
              <a:rPr lang="zh-CN" sz="1800">
                <a:solidFill>
                  <a:schemeClr val="accent3"/>
                </a:solidFill>
                <a:latin typeface="Average"/>
                <a:ea typeface="Average"/>
                <a:cs typeface="Average"/>
                <a:sym typeface="Average"/>
              </a:rPr>
              <a:t>Ex:   15SWV </a:t>
            </a:r>
            <a:r>
              <a:rPr lang="zh-CN" sz="1800">
                <a:solidFill>
                  <a:srgbClr val="FF0000"/>
                </a:solidFill>
                <a:latin typeface="Average"/>
                <a:ea typeface="Average"/>
                <a:cs typeface="Average"/>
                <a:sym typeface="Average"/>
              </a:rPr>
              <a:t>83200</a:t>
            </a:r>
            <a:r>
              <a:rPr lang="zh-CN" sz="1800">
                <a:solidFill>
                  <a:schemeClr val="accent3"/>
                </a:solidFill>
                <a:latin typeface="Average"/>
                <a:ea typeface="Average"/>
                <a:cs typeface="Average"/>
                <a:sym typeface="Average"/>
              </a:rPr>
              <a:t> </a:t>
            </a:r>
            <a:r>
              <a:rPr lang="zh-CN" sz="1800">
                <a:solidFill>
                  <a:srgbClr val="9900FF"/>
                </a:solidFill>
                <a:latin typeface="Average"/>
                <a:ea typeface="Average"/>
                <a:cs typeface="Average"/>
                <a:sym typeface="Average"/>
              </a:rPr>
              <a:t>50000</a:t>
            </a:r>
            <a:endParaRPr sz="1800">
              <a:solidFill>
                <a:srgbClr val="9900FF"/>
              </a:solidFill>
              <a:latin typeface="Average"/>
              <a:ea typeface="Average"/>
              <a:cs typeface="Average"/>
              <a:sym typeface="Average"/>
            </a:endParaRPr>
          </a:p>
          <a:p>
            <a:pPr indent="0" lvl="0" marL="0" rtl="0" algn="l">
              <a:lnSpc>
                <a:spcPct val="115000"/>
              </a:lnSpc>
              <a:spcBef>
                <a:spcPts val="1000"/>
              </a:spcBef>
              <a:spcAft>
                <a:spcPts val="0"/>
              </a:spcAft>
              <a:buNone/>
            </a:pPr>
            <a:r>
              <a:rPr lang="zh-CN" sz="1800">
                <a:solidFill>
                  <a:schemeClr val="accent3"/>
                </a:solidFill>
                <a:latin typeface="Average"/>
                <a:ea typeface="Average"/>
                <a:cs typeface="Average"/>
                <a:sym typeface="Average"/>
              </a:rPr>
              <a:t>-&gt; SE - 15SWV </a:t>
            </a:r>
            <a:r>
              <a:rPr lang="zh-CN" sz="1800" u="sng">
                <a:solidFill>
                  <a:srgbClr val="FF0000"/>
                </a:solidFill>
                <a:latin typeface="Average"/>
                <a:ea typeface="Average"/>
                <a:cs typeface="Average"/>
                <a:sym typeface="Average"/>
              </a:rPr>
              <a:t>83201</a:t>
            </a:r>
            <a:r>
              <a:rPr lang="zh-CN" sz="1800">
                <a:solidFill>
                  <a:schemeClr val="accent3"/>
                </a:solidFill>
                <a:latin typeface="Average"/>
                <a:ea typeface="Average"/>
                <a:cs typeface="Average"/>
                <a:sym typeface="Average"/>
              </a:rPr>
              <a:t> </a:t>
            </a:r>
            <a:r>
              <a:rPr lang="zh-CN" sz="1800">
                <a:solidFill>
                  <a:srgbClr val="9900FF"/>
                </a:solidFill>
                <a:latin typeface="Average"/>
                <a:ea typeface="Average"/>
                <a:cs typeface="Average"/>
                <a:sym typeface="Average"/>
              </a:rPr>
              <a:t>50000</a:t>
            </a:r>
            <a:endParaRPr sz="1800">
              <a:solidFill>
                <a:schemeClr val="accent3"/>
              </a:solidFill>
              <a:latin typeface="Average"/>
              <a:ea typeface="Average"/>
              <a:cs typeface="Average"/>
              <a:sym typeface="Average"/>
            </a:endParaRPr>
          </a:p>
          <a:p>
            <a:pPr indent="0" lvl="0" marL="0" rtl="0" algn="l">
              <a:lnSpc>
                <a:spcPct val="115000"/>
              </a:lnSpc>
              <a:spcBef>
                <a:spcPts val="1000"/>
              </a:spcBef>
              <a:spcAft>
                <a:spcPts val="0"/>
              </a:spcAft>
              <a:buNone/>
            </a:pPr>
            <a:r>
              <a:rPr lang="zh-CN" sz="1800">
                <a:solidFill>
                  <a:schemeClr val="accent3"/>
                </a:solidFill>
                <a:latin typeface="Average"/>
                <a:ea typeface="Average"/>
                <a:cs typeface="Average"/>
                <a:sym typeface="Average"/>
              </a:rPr>
              <a:t>-&gt; NW -  15SWV </a:t>
            </a:r>
            <a:r>
              <a:rPr lang="zh-CN" sz="1800">
                <a:solidFill>
                  <a:srgbClr val="FF0000"/>
                </a:solidFill>
                <a:latin typeface="Average"/>
                <a:ea typeface="Average"/>
                <a:cs typeface="Average"/>
                <a:sym typeface="Average"/>
              </a:rPr>
              <a:t>83200</a:t>
            </a:r>
            <a:r>
              <a:rPr lang="zh-CN" sz="1800">
                <a:solidFill>
                  <a:schemeClr val="accent3"/>
                </a:solidFill>
                <a:latin typeface="Average"/>
                <a:ea typeface="Average"/>
                <a:cs typeface="Average"/>
                <a:sym typeface="Average"/>
              </a:rPr>
              <a:t> </a:t>
            </a:r>
            <a:r>
              <a:rPr lang="zh-CN" sz="1800" u="sng">
                <a:solidFill>
                  <a:srgbClr val="9900FF"/>
                </a:solidFill>
                <a:latin typeface="Average"/>
                <a:ea typeface="Average"/>
                <a:cs typeface="Average"/>
                <a:sym typeface="Average"/>
              </a:rPr>
              <a:t>50001</a:t>
            </a:r>
            <a:endParaRPr sz="1800" u="sng">
              <a:solidFill>
                <a:srgbClr val="9900FF"/>
              </a:solidFill>
              <a:latin typeface="Average"/>
              <a:ea typeface="Average"/>
              <a:cs typeface="Average"/>
              <a:sym typeface="Average"/>
            </a:endParaRPr>
          </a:p>
          <a:p>
            <a:pPr indent="0" lvl="0" marL="0" rtl="0" algn="l">
              <a:lnSpc>
                <a:spcPct val="115000"/>
              </a:lnSpc>
              <a:spcBef>
                <a:spcPts val="1000"/>
              </a:spcBef>
              <a:spcAft>
                <a:spcPts val="1000"/>
              </a:spcAft>
              <a:buNone/>
            </a:pPr>
            <a:r>
              <a:rPr lang="zh-CN" sz="1800">
                <a:solidFill>
                  <a:schemeClr val="accent3"/>
                </a:solidFill>
                <a:latin typeface="Average"/>
                <a:ea typeface="Average"/>
                <a:cs typeface="Average"/>
                <a:sym typeface="Average"/>
              </a:rPr>
              <a:t>-&gt; NE -  15SWV </a:t>
            </a:r>
            <a:r>
              <a:rPr lang="zh-CN" sz="1800" u="sng">
                <a:solidFill>
                  <a:srgbClr val="FF0000"/>
                </a:solidFill>
                <a:latin typeface="Average"/>
                <a:ea typeface="Average"/>
                <a:cs typeface="Average"/>
                <a:sym typeface="Average"/>
              </a:rPr>
              <a:t>83201</a:t>
            </a:r>
            <a:r>
              <a:rPr lang="zh-CN" sz="1800">
                <a:solidFill>
                  <a:schemeClr val="accent3"/>
                </a:solidFill>
                <a:latin typeface="Average"/>
                <a:ea typeface="Average"/>
                <a:cs typeface="Average"/>
                <a:sym typeface="Average"/>
              </a:rPr>
              <a:t> </a:t>
            </a:r>
            <a:r>
              <a:rPr lang="zh-CN" sz="1800" u="sng">
                <a:solidFill>
                  <a:srgbClr val="9900FF"/>
                </a:solidFill>
                <a:latin typeface="Average"/>
                <a:ea typeface="Average"/>
                <a:cs typeface="Average"/>
                <a:sym typeface="Average"/>
              </a:rPr>
              <a:t>50001</a:t>
            </a:r>
            <a:endParaRPr sz="1800" u="sng">
              <a:solidFill>
                <a:srgbClr val="9900FF"/>
              </a:solidFill>
              <a:latin typeface="Average"/>
              <a:ea typeface="Average"/>
              <a:cs typeface="Average"/>
              <a:sym typeface="Average"/>
            </a:endParaRPr>
          </a:p>
        </p:txBody>
      </p:sp>
      <p:sp>
        <p:nvSpPr>
          <p:cNvPr id="365" name="Google Shape;365;p35"/>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USNG Mapping</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36"/>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371" name="Google Shape;371;p3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372" name="Google Shape;372;p36"/>
          <p:cNvSpPr txBox="1"/>
          <p:nvPr>
            <p:ph idx="4294967295" type="subTitle"/>
          </p:nvPr>
        </p:nvSpPr>
        <p:spPr>
          <a:xfrm>
            <a:off x="179100" y="827963"/>
            <a:ext cx="4043400" cy="40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USNG Mapping Function</a:t>
            </a:r>
            <a:endParaRPr u="sng">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Few edge cases:</a:t>
            </a:r>
            <a:endParaRPr>
              <a:solidFill>
                <a:schemeClr val="lt2"/>
              </a:solidFill>
            </a:endParaRPr>
          </a:p>
          <a:p>
            <a:pPr indent="0" lvl="0" marL="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373" name="Google Shape;373;p36"/>
          <p:cNvSpPr txBox="1"/>
          <p:nvPr>
            <p:ph idx="4294967295" type="subTitle"/>
          </p:nvPr>
        </p:nvSpPr>
        <p:spPr>
          <a:xfrm>
            <a:off x="5110450" y="4283350"/>
            <a:ext cx="32400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USNG coordiantes</a:t>
            </a:r>
            <a:endParaRPr/>
          </a:p>
        </p:txBody>
      </p:sp>
      <p:sp>
        <p:nvSpPr>
          <p:cNvPr id="374" name="Google Shape;374;p36"/>
          <p:cNvSpPr/>
          <p:nvPr/>
        </p:nvSpPr>
        <p:spPr>
          <a:xfrm>
            <a:off x="5058350" y="26210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t>
            </a:r>
            <a:r>
              <a:rPr lang="zh-CN">
                <a:solidFill>
                  <a:srgbClr val="FF0000"/>
                </a:solidFill>
              </a:rPr>
              <a:t>00</a:t>
            </a:r>
            <a:r>
              <a:rPr lang="zh-CN"/>
              <a:t>,</a:t>
            </a:r>
            <a:r>
              <a:rPr lang="zh-CN">
                <a:solidFill>
                  <a:srgbClr val="9900FF"/>
                </a:solidFill>
              </a:rPr>
              <a:t>99</a:t>
            </a:r>
            <a:r>
              <a:rPr lang="zh-CN"/>
              <a:t>)</a:t>
            </a:r>
            <a:endParaRPr/>
          </a:p>
        </p:txBody>
      </p:sp>
      <p:sp>
        <p:nvSpPr>
          <p:cNvPr id="375" name="Google Shape;375;p36"/>
          <p:cNvSpPr/>
          <p:nvPr/>
        </p:nvSpPr>
        <p:spPr>
          <a:xfrm>
            <a:off x="6676250" y="26210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t>
            </a:r>
            <a:r>
              <a:rPr lang="zh-CN">
                <a:solidFill>
                  <a:srgbClr val="FF0000"/>
                </a:solidFill>
              </a:rPr>
              <a:t>01</a:t>
            </a:r>
            <a:r>
              <a:rPr lang="zh-CN"/>
              <a:t>,</a:t>
            </a:r>
            <a:r>
              <a:rPr lang="zh-CN">
                <a:solidFill>
                  <a:srgbClr val="9900FF"/>
                </a:solidFill>
              </a:rPr>
              <a:t>99</a:t>
            </a:r>
            <a:r>
              <a:rPr lang="zh-CN"/>
              <a:t>)</a:t>
            </a:r>
            <a:endParaRPr/>
          </a:p>
        </p:txBody>
      </p:sp>
      <p:sp>
        <p:nvSpPr>
          <p:cNvPr id="376" name="Google Shape;376;p36"/>
          <p:cNvSpPr/>
          <p:nvPr/>
        </p:nvSpPr>
        <p:spPr>
          <a:xfrm>
            <a:off x="5058350" y="11648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t>
            </a:r>
            <a:r>
              <a:rPr lang="zh-CN">
                <a:solidFill>
                  <a:srgbClr val="FF0000"/>
                </a:solidFill>
              </a:rPr>
              <a:t>00</a:t>
            </a:r>
            <a:r>
              <a:rPr lang="zh-CN"/>
              <a:t>,</a:t>
            </a:r>
            <a:r>
              <a:rPr lang="zh-CN">
                <a:solidFill>
                  <a:srgbClr val="9900FF"/>
                </a:solidFill>
              </a:rPr>
              <a:t>00</a:t>
            </a:r>
            <a:r>
              <a:rPr lang="zh-CN"/>
              <a:t>)</a:t>
            </a:r>
            <a:endParaRPr/>
          </a:p>
        </p:txBody>
      </p:sp>
      <p:sp>
        <p:nvSpPr>
          <p:cNvPr id="377" name="Google Shape;377;p36"/>
          <p:cNvSpPr/>
          <p:nvPr/>
        </p:nvSpPr>
        <p:spPr>
          <a:xfrm>
            <a:off x="6676250" y="1164825"/>
            <a:ext cx="1617900" cy="14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t>
            </a:r>
            <a:r>
              <a:rPr lang="zh-CN">
                <a:solidFill>
                  <a:srgbClr val="FF0000"/>
                </a:solidFill>
              </a:rPr>
              <a:t>01</a:t>
            </a:r>
            <a:r>
              <a:rPr lang="zh-CN"/>
              <a:t>,</a:t>
            </a:r>
            <a:r>
              <a:rPr lang="zh-CN">
                <a:solidFill>
                  <a:srgbClr val="9900FF"/>
                </a:solidFill>
              </a:rPr>
              <a:t>00</a:t>
            </a:r>
            <a:r>
              <a:rPr lang="zh-CN"/>
              <a:t>)</a:t>
            </a:r>
            <a:endParaRPr/>
          </a:p>
        </p:txBody>
      </p:sp>
      <p:sp>
        <p:nvSpPr>
          <p:cNvPr id="378" name="Google Shape;378;p36"/>
          <p:cNvSpPr txBox="1"/>
          <p:nvPr/>
        </p:nvSpPr>
        <p:spPr>
          <a:xfrm>
            <a:off x="177900" y="1798425"/>
            <a:ext cx="4198200" cy="134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zh-CN" sz="1800">
                <a:solidFill>
                  <a:schemeClr val="lt2"/>
                </a:solidFill>
                <a:latin typeface="Average"/>
                <a:ea typeface="Average"/>
                <a:cs typeface="Average"/>
                <a:sym typeface="Average"/>
              </a:rPr>
              <a:t>Ex: 15SWV</a:t>
            </a:r>
            <a:r>
              <a:rPr lang="zh-CN" sz="1800">
                <a:solidFill>
                  <a:schemeClr val="accent3"/>
                </a:solidFill>
                <a:latin typeface="Average"/>
                <a:ea typeface="Average"/>
                <a:cs typeface="Average"/>
                <a:sym typeface="Average"/>
              </a:rPr>
              <a:t> </a:t>
            </a:r>
            <a:r>
              <a:rPr lang="zh-CN" sz="1800">
                <a:solidFill>
                  <a:srgbClr val="FF0000"/>
                </a:solidFill>
                <a:latin typeface="Average"/>
                <a:ea typeface="Average"/>
                <a:cs typeface="Average"/>
                <a:sym typeface="Average"/>
              </a:rPr>
              <a:t>83200</a:t>
            </a:r>
            <a:r>
              <a:rPr lang="zh-CN" sz="1800">
                <a:solidFill>
                  <a:schemeClr val="accent3"/>
                </a:solidFill>
                <a:latin typeface="Average"/>
                <a:ea typeface="Average"/>
                <a:cs typeface="Average"/>
                <a:sym typeface="Average"/>
              </a:rPr>
              <a:t> </a:t>
            </a:r>
            <a:r>
              <a:rPr lang="zh-CN" sz="1800">
                <a:solidFill>
                  <a:srgbClr val="9900FF"/>
                </a:solidFill>
                <a:latin typeface="Average"/>
                <a:ea typeface="Average"/>
                <a:cs typeface="Average"/>
                <a:sym typeface="Average"/>
              </a:rPr>
              <a:t>99999</a:t>
            </a:r>
            <a:endParaRPr sz="1800">
              <a:solidFill>
                <a:srgbClr val="9900FF"/>
              </a:solidFill>
              <a:latin typeface="Average"/>
              <a:ea typeface="Average"/>
              <a:cs typeface="Average"/>
              <a:sym typeface="Average"/>
            </a:endParaRPr>
          </a:p>
          <a:p>
            <a:pPr indent="0" lvl="0" marL="0" rtl="0" algn="l">
              <a:lnSpc>
                <a:spcPct val="115000"/>
              </a:lnSpc>
              <a:spcBef>
                <a:spcPts val="1000"/>
              </a:spcBef>
              <a:spcAft>
                <a:spcPts val="0"/>
              </a:spcAft>
              <a:buNone/>
            </a:pPr>
            <a:r>
              <a:rPr lang="zh-CN" sz="1800">
                <a:solidFill>
                  <a:schemeClr val="lt2"/>
                </a:solidFill>
                <a:latin typeface="Average"/>
                <a:ea typeface="Average"/>
                <a:cs typeface="Average"/>
                <a:sym typeface="Average"/>
              </a:rPr>
              <a:t>-&gt; SE  -  15SWV </a:t>
            </a:r>
            <a:r>
              <a:rPr lang="zh-CN" sz="1800">
                <a:solidFill>
                  <a:srgbClr val="FF0000"/>
                </a:solidFill>
                <a:latin typeface="Average"/>
                <a:ea typeface="Average"/>
                <a:cs typeface="Average"/>
                <a:sym typeface="Average"/>
              </a:rPr>
              <a:t>83201</a:t>
            </a:r>
            <a:r>
              <a:rPr lang="zh-CN" sz="1800">
                <a:solidFill>
                  <a:schemeClr val="accent3"/>
                </a:solidFill>
                <a:latin typeface="Average"/>
                <a:ea typeface="Average"/>
                <a:cs typeface="Average"/>
                <a:sym typeface="Average"/>
              </a:rPr>
              <a:t> </a:t>
            </a:r>
            <a:r>
              <a:rPr lang="zh-CN" sz="1800">
                <a:solidFill>
                  <a:srgbClr val="9900FF"/>
                </a:solidFill>
                <a:latin typeface="Average"/>
                <a:ea typeface="Average"/>
                <a:cs typeface="Average"/>
                <a:sym typeface="Average"/>
              </a:rPr>
              <a:t>99999 </a:t>
            </a:r>
            <a:r>
              <a:rPr lang="zh-CN" sz="1800">
                <a:solidFill>
                  <a:schemeClr val="lt2"/>
                </a:solidFill>
                <a:latin typeface="Average"/>
                <a:ea typeface="Average"/>
                <a:cs typeface="Average"/>
                <a:sym typeface="Average"/>
              </a:rPr>
              <a:t>(normal)</a:t>
            </a:r>
            <a:endParaRPr sz="1800">
              <a:solidFill>
                <a:schemeClr val="lt2"/>
              </a:solidFill>
              <a:latin typeface="Average"/>
              <a:ea typeface="Average"/>
              <a:cs typeface="Average"/>
              <a:sym typeface="Average"/>
            </a:endParaRPr>
          </a:p>
          <a:p>
            <a:pPr indent="0" lvl="0" marL="0" rtl="0" algn="l">
              <a:lnSpc>
                <a:spcPct val="115000"/>
              </a:lnSpc>
              <a:spcBef>
                <a:spcPts val="1000"/>
              </a:spcBef>
              <a:spcAft>
                <a:spcPts val="0"/>
              </a:spcAft>
              <a:buNone/>
            </a:pPr>
            <a:r>
              <a:rPr lang="zh-CN" sz="1800">
                <a:solidFill>
                  <a:schemeClr val="lt2"/>
                </a:solidFill>
                <a:latin typeface="Average"/>
                <a:ea typeface="Average"/>
                <a:cs typeface="Average"/>
                <a:sym typeface="Average"/>
              </a:rPr>
              <a:t>-&gt; NW -  15S</a:t>
            </a:r>
            <a:r>
              <a:rPr lang="zh-CN" sz="1800">
                <a:solidFill>
                  <a:schemeClr val="accent5"/>
                </a:solidFill>
                <a:latin typeface="Average"/>
                <a:ea typeface="Average"/>
                <a:cs typeface="Average"/>
                <a:sym typeface="Average"/>
              </a:rPr>
              <a:t>WA</a:t>
            </a:r>
            <a:r>
              <a:rPr lang="zh-CN" sz="1800">
                <a:solidFill>
                  <a:schemeClr val="accent3"/>
                </a:solidFill>
                <a:latin typeface="Average"/>
                <a:ea typeface="Average"/>
                <a:cs typeface="Average"/>
                <a:sym typeface="Average"/>
              </a:rPr>
              <a:t> </a:t>
            </a:r>
            <a:r>
              <a:rPr lang="zh-CN" sz="1800">
                <a:solidFill>
                  <a:srgbClr val="FF0000"/>
                </a:solidFill>
                <a:latin typeface="Average"/>
                <a:ea typeface="Average"/>
                <a:cs typeface="Average"/>
                <a:sym typeface="Average"/>
              </a:rPr>
              <a:t>83200</a:t>
            </a:r>
            <a:r>
              <a:rPr lang="zh-CN" sz="1800">
                <a:solidFill>
                  <a:schemeClr val="accent3"/>
                </a:solidFill>
                <a:latin typeface="Average"/>
                <a:ea typeface="Average"/>
                <a:cs typeface="Average"/>
                <a:sym typeface="Average"/>
              </a:rPr>
              <a:t> </a:t>
            </a:r>
            <a:r>
              <a:rPr lang="zh-CN" sz="1800">
                <a:solidFill>
                  <a:srgbClr val="9900FF"/>
                </a:solidFill>
                <a:latin typeface="Average"/>
                <a:ea typeface="Average"/>
                <a:cs typeface="Average"/>
                <a:sym typeface="Average"/>
              </a:rPr>
              <a:t>00000 </a:t>
            </a:r>
            <a:r>
              <a:rPr lang="zh-CN" sz="1800">
                <a:solidFill>
                  <a:schemeClr val="lt2"/>
                </a:solidFill>
                <a:latin typeface="Average"/>
                <a:ea typeface="Average"/>
                <a:cs typeface="Average"/>
                <a:sym typeface="Average"/>
              </a:rPr>
              <a:t>(edge)</a:t>
            </a:r>
            <a:endParaRPr sz="1800">
              <a:solidFill>
                <a:schemeClr val="lt2"/>
              </a:solidFill>
              <a:latin typeface="Average"/>
              <a:ea typeface="Average"/>
              <a:cs typeface="Average"/>
              <a:sym typeface="Average"/>
            </a:endParaRPr>
          </a:p>
          <a:p>
            <a:pPr indent="0" lvl="0" marL="0" rtl="0" algn="l">
              <a:lnSpc>
                <a:spcPct val="115000"/>
              </a:lnSpc>
              <a:spcBef>
                <a:spcPts val="1000"/>
              </a:spcBef>
              <a:spcAft>
                <a:spcPts val="0"/>
              </a:spcAft>
              <a:buNone/>
            </a:pPr>
            <a:r>
              <a:t/>
            </a:r>
            <a:endParaRPr sz="1800">
              <a:solidFill>
                <a:schemeClr val="accent3"/>
              </a:solidFill>
              <a:latin typeface="Average"/>
              <a:ea typeface="Average"/>
              <a:cs typeface="Average"/>
              <a:sym typeface="Average"/>
            </a:endParaRPr>
          </a:p>
          <a:p>
            <a:pPr indent="0" lvl="0" marL="0" rtl="0" algn="l">
              <a:lnSpc>
                <a:spcPct val="115000"/>
              </a:lnSpc>
              <a:spcBef>
                <a:spcPts val="1000"/>
              </a:spcBef>
              <a:spcAft>
                <a:spcPts val="1000"/>
              </a:spcAft>
              <a:buNone/>
            </a:pPr>
            <a:r>
              <a:t/>
            </a:r>
            <a:endParaRPr sz="1800">
              <a:solidFill>
                <a:schemeClr val="accent3"/>
              </a:solidFill>
              <a:latin typeface="Average"/>
              <a:ea typeface="Average"/>
              <a:cs typeface="Average"/>
              <a:sym typeface="Average"/>
            </a:endParaRPr>
          </a:p>
        </p:txBody>
      </p:sp>
      <p:sp>
        <p:nvSpPr>
          <p:cNvPr id="379" name="Google Shape;379;p36"/>
          <p:cNvSpPr/>
          <p:nvPr/>
        </p:nvSpPr>
        <p:spPr>
          <a:xfrm>
            <a:off x="5058350" y="1164825"/>
            <a:ext cx="3240000" cy="145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
          <p:cNvSpPr txBox="1"/>
          <p:nvPr/>
        </p:nvSpPr>
        <p:spPr>
          <a:xfrm>
            <a:off x="177900" y="3118075"/>
            <a:ext cx="4120800" cy="1863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Average"/>
              <a:buChar char="●"/>
            </a:pPr>
            <a:r>
              <a:rPr lang="zh-CN" sz="1800">
                <a:solidFill>
                  <a:schemeClr val="lt2"/>
                </a:solidFill>
                <a:latin typeface="Average"/>
                <a:ea typeface="Average"/>
                <a:cs typeface="Average"/>
                <a:sym typeface="Average"/>
              </a:rPr>
              <a:t>UTM zone changes: </a:t>
            </a:r>
            <a:endParaRPr sz="1800">
              <a:solidFill>
                <a:schemeClr val="lt2"/>
              </a:solidFill>
              <a:latin typeface="Average"/>
              <a:ea typeface="Average"/>
              <a:cs typeface="Average"/>
              <a:sym typeface="Average"/>
            </a:endParaRPr>
          </a:p>
          <a:p>
            <a:pPr indent="0" lvl="0" marL="0" rtl="0" algn="l">
              <a:lnSpc>
                <a:spcPct val="115000"/>
              </a:lnSpc>
              <a:spcBef>
                <a:spcPts val="1000"/>
              </a:spcBef>
              <a:spcAft>
                <a:spcPts val="0"/>
              </a:spcAft>
              <a:buNone/>
            </a:pPr>
            <a:r>
              <a:rPr lang="zh-CN" sz="1800">
                <a:solidFill>
                  <a:schemeClr val="lt2"/>
                </a:solidFill>
                <a:latin typeface="Average"/>
                <a:ea typeface="Average"/>
                <a:cs typeface="Average"/>
                <a:sym typeface="Average"/>
              </a:rPr>
              <a:t>-&gt; main group easting break pattern every 6° lon</a:t>
            </a:r>
            <a:endParaRPr sz="1800">
              <a:solidFill>
                <a:schemeClr val="lt2"/>
              </a:solidFill>
              <a:latin typeface="Average"/>
              <a:ea typeface="Average"/>
              <a:cs typeface="Average"/>
              <a:sym typeface="Average"/>
            </a:endParaRPr>
          </a:p>
          <a:p>
            <a:pPr indent="0" lvl="0" marL="0" rtl="0" algn="l">
              <a:lnSpc>
                <a:spcPct val="115000"/>
              </a:lnSpc>
              <a:spcBef>
                <a:spcPts val="1000"/>
              </a:spcBef>
              <a:spcAft>
                <a:spcPts val="1000"/>
              </a:spcAft>
              <a:buNone/>
            </a:pPr>
            <a:r>
              <a:rPr lang="zh-CN" sz="1800">
                <a:solidFill>
                  <a:schemeClr val="lt2"/>
                </a:solidFill>
                <a:latin typeface="Average"/>
                <a:ea typeface="Average"/>
                <a:cs typeface="Average"/>
                <a:sym typeface="Average"/>
              </a:rPr>
              <a:t>-&gt; some main groups only within certain latitudes </a:t>
            </a:r>
            <a:endParaRPr>
              <a:solidFill>
                <a:schemeClr val="lt2"/>
              </a:solidFill>
              <a:latin typeface="Average"/>
              <a:ea typeface="Average"/>
              <a:cs typeface="Average"/>
              <a:sym typeface="Average"/>
            </a:endParaRPr>
          </a:p>
        </p:txBody>
      </p:sp>
      <p:sp>
        <p:nvSpPr>
          <p:cNvPr id="381" name="Google Shape;381;p36"/>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USNG Mapping</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xEl>
                                              <p:pRg end="4" st="4"/>
                                            </p:txEl>
                                          </p:spTgt>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3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u="sng"/>
              <a:t>Financial Modeling</a:t>
            </a:r>
            <a:endParaRPr u="sng"/>
          </a:p>
          <a:p>
            <a:pPr indent="0" lvl="0" marL="0" rtl="0" algn="l">
              <a:spcBef>
                <a:spcPts val="0"/>
              </a:spcBef>
              <a:spcAft>
                <a:spcPts val="0"/>
              </a:spcAft>
              <a:buNone/>
            </a:pPr>
            <a:r>
              <a:rPr lang="zh-CN" sz="3600"/>
              <a:t>Xview2 USNG Visualization</a:t>
            </a:r>
            <a:endParaRPr sz="3600"/>
          </a:p>
        </p:txBody>
      </p:sp>
      <p:sp>
        <p:nvSpPr>
          <p:cNvPr id="387" name="Google Shape;387;p3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lt1"/>
                </a:solidFill>
              </a:rPr>
              <a:t>‹#›</a:t>
            </a:fld>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8"/>
          <p:cNvSpPr/>
          <p:nvPr/>
        </p:nvSpPr>
        <p:spPr>
          <a:xfrm>
            <a:off x="6272850" y="3428500"/>
            <a:ext cx="2433300" cy="1523400"/>
          </a:xfrm>
          <a:prstGeom prst="rect">
            <a:avLst/>
          </a:prstGeom>
          <a:solidFill>
            <a:srgbClr val="073763"/>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38"/>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394" name="Google Shape;394;p3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395" name="Google Shape;395;p38"/>
          <p:cNvSpPr txBox="1"/>
          <p:nvPr>
            <p:ph idx="4294967295" type="subTitle"/>
          </p:nvPr>
        </p:nvSpPr>
        <p:spPr>
          <a:xfrm>
            <a:off x="179100" y="953125"/>
            <a:ext cx="8738100" cy="28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Financial Model</a:t>
            </a:r>
            <a:endParaRPr u="sng">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Mapped zip-code for all xview2 data based on buildings lat/lon centroids</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Pulled Zillow data for a price/sqft for each zipcode from 2018 and averaged missing data</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Validated model against county level data obtained from NOAA for a few trusted counties (same order of magnitude accuracy)</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Proof of concept</a:t>
            </a:r>
            <a:endParaRPr>
              <a:solidFill>
                <a:schemeClr val="lt2"/>
              </a:solidFill>
            </a:endParaRPr>
          </a:p>
          <a:p>
            <a:pPr indent="0" lvl="0" marL="0" rtl="0" algn="l">
              <a:spcBef>
                <a:spcPts val="1000"/>
              </a:spcBef>
              <a:spcAft>
                <a:spcPts val="0"/>
              </a:spcAft>
              <a:buNone/>
            </a:pPr>
            <a:r>
              <a:t/>
            </a:r>
            <a:endParaRPr/>
          </a:p>
          <a:p>
            <a:pPr indent="0" lvl="0" marL="0" rtl="0" algn="l">
              <a:spcBef>
                <a:spcPts val="1000"/>
              </a:spcBef>
              <a:spcAft>
                <a:spcPts val="1600"/>
              </a:spcAft>
              <a:buNone/>
            </a:pPr>
            <a:r>
              <a:t/>
            </a:r>
            <a:endParaRPr/>
          </a:p>
        </p:txBody>
      </p:sp>
      <p:sp>
        <p:nvSpPr>
          <p:cNvPr id="396" name="Google Shape;396;p38"/>
          <p:cNvSpPr txBox="1"/>
          <p:nvPr/>
        </p:nvSpPr>
        <p:spPr>
          <a:xfrm>
            <a:off x="6438900" y="3357600"/>
            <a:ext cx="2182800" cy="178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CN" sz="1800" u="sng">
                <a:solidFill>
                  <a:schemeClr val="lt2"/>
                </a:solidFill>
                <a:latin typeface="Average"/>
                <a:ea typeface="Average"/>
                <a:cs typeface="Average"/>
                <a:sym typeface="Average"/>
              </a:rPr>
              <a:t>damage level factor</a:t>
            </a:r>
            <a:r>
              <a:rPr lang="zh-CN" sz="1800">
                <a:solidFill>
                  <a:schemeClr val="lt2"/>
                </a:solidFill>
                <a:latin typeface="Average"/>
                <a:ea typeface="Average"/>
                <a:cs typeface="Average"/>
                <a:sym typeface="Average"/>
              </a:rPr>
              <a:t> </a:t>
            </a:r>
            <a:endParaRPr sz="1800">
              <a:solidFill>
                <a:schemeClr val="lt2"/>
              </a:solidFill>
              <a:latin typeface="Average"/>
              <a:ea typeface="Average"/>
              <a:cs typeface="Average"/>
              <a:sym typeface="Average"/>
            </a:endParaRPr>
          </a:p>
          <a:p>
            <a:pPr indent="0" lvl="0" marL="0" rtl="0" algn="l">
              <a:lnSpc>
                <a:spcPct val="100000"/>
              </a:lnSpc>
              <a:spcBef>
                <a:spcPts val="0"/>
              </a:spcBef>
              <a:spcAft>
                <a:spcPts val="0"/>
              </a:spcAft>
              <a:buNone/>
            </a:pPr>
            <a:r>
              <a:rPr lang="zh-CN" sz="1800">
                <a:solidFill>
                  <a:schemeClr val="lt2"/>
                </a:solidFill>
                <a:latin typeface="Average"/>
                <a:ea typeface="Average"/>
                <a:cs typeface="Average"/>
                <a:sym typeface="Average"/>
              </a:rPr>
              <a:t>0     	no damage </a:t>
            </a:r>
            <a:endParaRPr sz="1800">
              <a:solidFill>
                <a:schemeClr val="lt2"/>
              </a:solidFill>
              <a:latin typeface="Average"/>
              <a:ea typeface="Average"/>
              <a:cs typeface="Average"/>
              <a:sym typeface="Average"/>
            </a:endParaRPr>
          </a:p>
          <a:p>
            <a:pPr indent="0" lvl="0" marL="0" rtl="0" algn="l">
              <a:lnSpc>
                <a:spcPct val="100000"/>
              </a:lnSpc>
              <a:spcBef>
                <a:spcPts val="0"/>
              </a:spcBef>
              <a:spcAft>
                <a:spcPts val="0"/>
              </a:spcAft>
              <a:buNone/>
            </a:pPr>
            <a:r>
              <a:rPr lang="zh-CN" sz="1800">
                <a:solidFill>
                  <a:schemeClr val="lt2"/>
                </a:solidFill>
                <a:latin typeface="Average"/>
                <a:ea typeface="Average"/>
                <a:cs typeface="Average"/>
                <a:sym typeface="Average"/>
              </a:rPr>
              <a:t>0.5  	minor </a:t>
            </a:r>
            <a:endParaRPr sz="1800">
              <a:solidFill>
                <a:schemeClr val="lt2"/>
              </a:solidFill>
              <a:latin typeface="Average"/>
              <a:ea typeface="Average"/>
              <a:cs typeface="Average"/>
              <a:sym typeface="Average"/>
            </a:endParaRPr>
          </a:p>
          <a:p>
            <a:pPr indent="0" lvl="0" marL="0" rtl="0" algn="l">
              <a:lnSpc>
                <a:spcPct val="100000"/>
              </a:lnSpc>
              <a:spcBef>
                <a:spcPts val="0"/>
              </a:spcBef>
              <a:spcAft>
                <a:spcPts val="0"/>
              </a:spcAft>
              <a:buNone/>
            </a:pPr>
            <a:r>
              <a:rPr lang="zh-CN" sz="1800">
                <a:solidFill>
                  <a:schemeClr val="lt2"/>
                </a:solidFill>
                <a:latin typeface="Average"/>
                <a:ea typeface="Average"/>
                <a:cs typeface="Average"/>
                <a:sym typeface="Average"/>
              </a:rPr>
              <a:t>0.8  	major </a:t>
            </a:r>
            <a:endParaRPr sz="1800">
              <a:solidFill>
                <a:schemeClr val="lt2"/>
              </a:solidFill>
              <a:latin typeface="Average"/>
              <a:ea typeface="Average"/>
              <a:cs typeface="Average"/>
              <a:sym typeface="Average"/>
            </a:endParaRPr>
          </a:p>
          <a:p>
            <a:pPr indent="0" lvl="0" marL="0" rtl="0" algn="l">
              <a:lnSpc>
                <a:spcPct val="100000"/>
              </a:lnSpc>
              <a:spcBef>
                <a:spcPts val="0"/>
              </a:spcBef>
              <a:spcAft>
                <a:spcPts val="0"/>
              </a:spcAft>
              <a:buNone/>
            </a:pPr>
            <a:r>
              <a:rPr lang="zh-CN" sz="1800">
                <a:solidFill>
                  <a:schemeClr val="lt2"/>
                </a:solidFill>
                <a:latin typeface="Average"/>
                <a:ea typeface="Average"/>
                <a:cs typeface="Average"/>
                <a:sym typeface="Average"/>
              </a:rPr>
              <a:t>1     	destroyed</a:t>
            </a:r>
            <a:endParaRPr>
              <a:solidFill>
                <a:schemeClr val="lt2"/>
              </a:solidFill>
            </a:endParaRPr>
          </a:p>
        </p:txBody>
      </p:sp>
      <p:sp>
        <p:nvSpPr>
          <p:cNvPr id="397" name="Google Shape;397;p38"/>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Xview2 Mapping</a:t>
            </a:r>
            <a:endParaRPr/>
          </a:p>
          <a:p>
            <a:pPr indent="0" lvl="0" marL="0" rtl="0" algn="l">
              <a:spcBef>
                <a:spcPts val="0"/>
              </a:spcBef>
              <a:spcAft>
                <a:spcPts val="0"/>
              </a:spcAft>
              <a:buNone/>
            </a:pPr>
            <a:r>
              <a:t/>
            </a:r>
            <a:endParaRPr/>
          </a:p>
        </p:txBody>
      </p:sp>
      <p:sp>
        <p:nvSpPr>
          <p:cNvPr id="398" name="Google Shape;398;p38"/>
          <p:cNvSpPr/>
          <p:nvPr/>
        </p:nvSpPr>
        <p:spPr>
          <a:xfrm>
            <a:off x="155150" y="3940375"/>
            <a:ext cx="5301900" cy="831900"/>
          </a:xfrm>
          <a:prstGeom prst="rect">
            <a:avLst/>
          </a:prstGeom>
          <a:solidFill>
            <a:srgbClr val="073763"/>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txBox="1"/>
          <p:nvPr/>
        </p:nvSpPr>
        <p:spPr>
          <a:xfrm>
            <a:off x="2496200" y="2602625"/>
            <a:ext cx="46983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400" name="Google Shape;400;p38"/>
          <p:cNvSpPr txBox="1"/>
          <p:nvPr/>
        </p:nvSpPr>
        <p:spPr>
          <a:xfrm>
            <a:off x="114175" y="3940375"/>
            <a:ext cx="5343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800">
                <a:solidFill>
                  <a:schemeClr val="lt2"/>
                </a:solidFill>
                <a:latin typeface="Average"/>
                <a:ea typeface="Average"/>
                <a:cs typeface="Average"/>
                <a:sym typeface="Average"/>
              </a:rPr>
              <a:t>Financial Cost Model: </a:t>
            </a:r>
            <a:endParaRPr sz="1800">
              <a:solidFill>
                <a:schemeClr val="lt2"/>
              </a:solidFill>
              <a:latin typeface="Average"/>
              <a:ea typeface="Average"/>
              <a:cs typeface="Average"/>
              <a:sym typeface="Average"/>
            </a:endParaRPr>
          </a:p>
          <a:p>
            <a:pPr indent="0" lvl="0" marL="0" rtl="0" algn="l">
              <a:lnSpc>
                <a:spcPct val="115000"/>
              </a:lnSpc>
              <a:spcBef>
                <a:spcPts val="1000"/>
              </a:spcBef>
              <a:spcAft>
                <a:spcPts val="1000"/>
              </a:spcAft>
              <a:buNone/>
            </a:pPr>
            <a:r>
              <a:rPr lang="zh-CN" sz="1800">
                <a:solidFill>
                  <a:srgbClr val="FF9900"/>
                </a:solidFill>
                <a:latin typeface="Average"/>
                <a:ea typeface="Average"/>
                <a:cs typeface="Average"/>
                <a:sym typeface="Average"/>
              </a:rPr>
              <a:t>$/sqft/zipcode  *  sqft  * 2floors * damage level factor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39"/>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406" name="Google Shape;406;p3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407" name="Google Shape;407;p39"/>
          <p:cNvSpPr txBox="1"/>
          <p:nvPr>
            <p:ph idx="4294967295" type="subTitle"/>
          </p:nvPr>
        </p:nvSpPr>
        <p:spPr>
          <a:xfrm>
            <a:off x="179100" y="953125"/>
            <a:ext cx="4545000" cy="40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Xview-2 Image Lat/Lon </a:t>
            </a:r>
            <a:endParaRPr u="sng">
              <a:solidFill>
                <a:schemeClr val="lt2"/>
              </a:solidFill>
            </a:endParaRPr>
          </a:p>
          <a:p>
            <a:pPr indent="-317500" lvl="0" marL="457200" rtl="0" algn="l">
              <a:spcBef>
                <a:spcPts val="1600"/>
              </a:spcBef>
              <a:spcAft>
                <a:spcPts val="0"/>
              </a:spcAft>
              <a:buClr>
                <a:schemeClr val="lt2"/>
              </a:buClr>
              <a:buSzPts val="1400"/>
              <a:buChar char="●"/>
            </a:pPr>
            <a:r>
              <a:rPr lang="zh-CN" sz="1400">
                <a:solidFill>
                  <a:schemeClr val="lt2"/>
                </a:solidFill>
              </a:rPr>
              <a:t>Xview2 data provides only lon/lat for each building - not image as a whole</a:t>
            </a:r>
            <a:endParaRPr sz="1400">
              <a:solidFill>
                <a:schemeClr val="lt2"/>
              </a:solidFill>
            </a:endParaRPr>
          </a:p>
          <a:p>
            <a:pPr indent="-317500" lvl="0" marL="457200" rtl="0" algn="l">
              <a:spcBef>
                <a:spcPts val="1000"/>
              </a:spcBef>
              <a:spcAft>
                <a:spcPts val="0"/>
              </a:spcAft>
              <a:buClr>
                <a:schemeClr val="lt2"/>
              </a:buClr>
              <a:buSzPts val="1400"/>
              <a:buChar char="●"/>
            </a:pPr>
            <a:r>
              <a:rPr lang="zh-CN" sz="1400">
                <a:solidFill>
                  <a:schemeClr val="lt2"/>
                </a:solidFill>
              </a:rPr>
              <a:t>lat/lon position is needed for conversion from model -&gt; lat/lon -&gt; USNG coords</a:t>
            </a:r>
            <a:endParaRPr sz="1400">
              <a:solidFill>
                <a:schemeClr val="lt2"/>
              </a:solidFill>
            </a:endParaRPr>
          </a:p>
          <a:p>
            <a:pPr indent="-317500" lvl="0" marL="457200" rtl="0" algn="l">
              <a:spcBef>
                <a:spcPts val="1000"/>
              </a:spcBef>
              <a:spcAft>
                <a:spcPts val="0"/>
              </a:spcAft>
              <a:buClr>
                <a:schemeClr val="lt2"/>
              </a:buClr>
              <a:buSzPts val="1400"/>
              <a:buChar char="●"/>
            </a:pPr>
            <a:r>
              <a:rPr lang="zh-CN" sz="1400">
                <a:solidFill>
                  <a:schemeClr val="lt2"/>
                </a:solidFill>
              </a:rPr>
              <a:t>All xview2 (x,y) are w.r.t. NW corner</a:t>
            </a:r>
            <a:endParaRPr sz="1400">
              <a:solidFill>
                <a:schemeClr val="lt2"/>
              </a:solidFill>
            </a:endParaRPr>
          </a:p>
          <a:p>
            <a:pPr indent="-317500" lvl="0" marL="457200" rtl="0" algn="l">
              <a:spcBef>
                <a:spcPts val="1000"/>
              </a:spcBef>
              <a:spcAft>
                <a:spcPts val="0"/>
              </a:spcAft>
              <a:buClr>
                <a:schemeClr val="lt2"/>
              </a:buClr>
              <a:buSzPts val="1400"/>
              <a:buChar char="●"/>
            </a:pPr>
            <a:r>
              <a:rPr lang="zh-CN" sz="1400">
                <a:solidFill>
                  <a:schemeClr val="lt2"/>
                </a:solidFill>
              </a:rPr>
              <a:t>Used building lat/lons to get</a:t>
            </a:r>
            <a:endParaRPr sz="1400">
              <a:solidFill>
                <a:schemeClr val="lt2"/>
              </a:solidFill>
            </a:endParaRPr>
          </a:p>
          <a:p>
            <a:pPr indent="-317500" lvl="1" marL="914400" rtl="0" algn="l">
              <a:spcBef>
                <a:spcPts val="1000"/>
              </a:spcBef>
              <a:spcAft>
                <a:spcPts val="0"/>
              </a:spcAft>
              <a:buClr>
                <a:schemeClr val="lt2"/>
              </a:buClr>
              <a:buSzPts val="1400"/>
              <a:buChar char="○"/>
            </a:pPr>
            <a:r>
              <a:rPr lang="zh-CN">
                <a:solidFill>
                  <a:schemeClr val="lt2"/>
                </a:solidFill>
              </a:rPr>
              <a:t>Δlatitude/pixel</a:t>
            </a:r>
            <a:endParaRPr>
              <a:solidFill>
                <a:schemeClr val="lt2"/>
              </a:solidFill>
            </a:endParaRPr>
          </a:p>
          <a:p>
            <a:pPr indent="-317500" lvl="1" marL="914400" rtl="0" algn="l">
              <a:spcBef>
                <a:spcPts val="1000"/>
              </a:spcBef>
              <a:spcAft>
                <a:spcPts val="0"/>
              </a:spcAft>
              <a:buClr>
                <a:schemeClr val="lt2"/>
              </a:buClr>
              <a:buSzPts val="1400"/>
              <a:buChar char="○"/>
            </a:pPr>
            <a:r>
              <a:rPr lang="zh-CN">
                <a:solidFill>
                  <a:schemeClr val="lt2"/>
                </a:solidFill>
              </a:rPr>
              <a:t>Δlongitude/pixel</a:t>
            </a:r>
            <a:endParaRPr>
              <a:solidFill>
                <a:schemeClr val="lt2"/>
              </a:solidFill>
            </a:endParaRPr>
          </a:p>
          <a:p>
            <a:pPr indent="-317500" lvl="1" marL="914400" rtl="0" algn="l">
              <a:spcBef>
                <a:spcPts val="1000"/>
              </a:spcBef>
              <a:spcAft>
                <a:spcPts val="0"/>
              </a:spcAft>
              <a:buClr>
                <a:schemeClr val="lt2"/>
              </a:buClr>
              <a:buSzPts val="1400"/>
              <a:buChar char="○"/>
            </a:pPr>
            <a:r>
              <a:rPr lang="zh-CN">
                <a:solidFill>
                  <a:schemeClr val="lt2"/>
                </a:solidFill>
              </a:rPr>
              <a:t>corner lon/lat</a:t>
            </a:r>
            <a:endParaRPr>
              <a:solidFill>
                <a:schemeClr val="lt2"/>
              </a:solidFill>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1600"/>
              </a:spcAft>
              <a:buNone/>
            </a:pPr>
            <a:r>
              <a:t/>
            </a:r>
            <a:endParaRPr/>
          </a:p>
        </p:txBody>
      </p:sp>
      <p:sp>
        <p:nvSpPr>
          <p:cNvPr id="408" name="Google Shape;408;p39"/>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a:t>
            </a:r>
            <a:r>
              <a:rPr lang="zh-CN"/>
              <a:t>Financial Modeling</a:t>
            </a:r>
            <a:endParaRPr/>
          </a:p>
          <a:p>
            <a:pPr indent="0" lvl="0" marL="0" rtl="0" algn="l">
              <a:spcBef>
                <a:spcPts val="0"/>
              </a:spcBef>
              <a:spcAft>
                <a:spcPts val="0"/>
              </a:spcAft>
              <a:buNone/>
            </a:pPr>
            <a:r>
              <a:t/>
            </a:r>
            <a:endParaRPr/>
          </a:p>
        </p:txBody>
      </p:sp>
      <p:pic>
        <p:nvPicPr>
          <p:cNvPr id="409" name="Google Shape;409;p39"/>
          <p:cNvPicPr preferRelativeResize="0"/>
          <p:nvPr/>
        </p:nvPicPr>
        <p:blipFill>
          <a:blip r:embed="rId4">
            <a:alphaModFix/>
          </a:blip>
          <a:stretch>
            <a:fillRect/>
          </a:stretch>
        </p:blipFill>
        <p:spPr>
          <a:xfrm>
            <a:off x="4876500" y="818675"/>
            <a:ext cx="3709934" cy="3709934"/>
          </a:xfrm>
          <a:prstGeom prst="rect">
            <a:avLst/>
          </a:prstGeom>
          <a:noFill/>
          <a:ln>
            <a:noFill/>
          </a:ln>
        </p:spPr>
      </p:pic>
      <p:cxnSp>
        <p:nvCxnSpPr>
          <p:cNvPr id="410" name="Google Shape;410;p39"/>
          <p:cNvCxnSpPr/>
          <p:nvPr/>
        </p:nvCxnSpPr>
        <p:spPr>
          <a:xfrm flipH="1" rot="10800000">
            <a:off x="4860800" y="806450"/>
            <a:ext cx="1504800" cy="18300"/>
          </a:xfrm>
          <a:prstGeom prst="straightConnector1">
            <a:avLst/>
          </a:prstGeom>
          <a:noFill/>
          <a:ln cap="flat" cmpd="sng" w="38100">
            <a:solidFill>
              <a:srgbClr val="FF0000"/>
            </a:solidFill>
            <a:prstDash val="solid"/>
            <a:round/>
            <a:headEnd len="med" w="med" type="none"/>
            <a:tailEnd len="med" w="med" type="triangle"/>
          </a:ln>
        </p:spPr>
      </p:cxnSp>
      <p:cxnSp>
        <p:nvCxnSpPr>
          <p:cNvPr id="411" name="Google Shape;411;p39"/>
          <p:cNvCxnSpPr/>
          <p:nvPr/>
        </p:nvCxnSpPr>
        <p:spPr>
          <a:xfrm>
            <a:off x="6356425" y="824750"/>
            <a:ext cx="0" cy="1413600"/>
          </a:xfrm>
          <a:prstGeom prst="straightConnector1">
            <a:avLst/>
          </a:prstGeom>
          <a:noFill/>
          <a:ln cap="flat" cmpd="sng" w="38100">
            <a:solidFill>
              <a:srgbClr val="FF0000"/>
            </a:solidFill>
            <a:prstDash val="solid"/>
            <a:round/>
            <a:headEnd len="med" w="med" type="none"/>
            <a:tailEnd len="med" w="med" type="triangle"/>
          </a:ln>
        </p:spPr>
      </p:cxnSp>
      <p:sp>
        <p:nvSpPr>
          <p:cNvPr id="412" name="Google Shape;412;p39"/>
          <p:cNvSpPr txBox="1"/>
          <p:nvPr/>
        </p:nvSpPr>
        <p:spPr>
          <a:xfrm>
            <a:off x="6237350" y="340225"/>
            <a:ext cx="7053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latin typeface="Average"/>
                <a:ea typeface="Average"/>
                <a:cs typeface="Average"/>
                <a:sym typeface="Average"/>
              </a:rPr>
              <a:t>(X,Y) </a:t>
            </a:r>
            <a:endParaRPr>
              <a:solidFill>
                <a:srgbClr val="FF0000"/>
              </a:solidFill>
              <a:latin typeface="Average"/>
              <a:ea typeface="Average"/>
              <a:cs typeface="Average"/>
              <a:sym typeface="Average"/>
            </a:endParaRPr>
          </a:p>
        </p:txBody>
      </p:sp>
      <p:cxnSp>
        <p:nvCxnSpPr>
          <p:cNvPr id="413" name="Google Shape;413;p39"/>
          <p:cNvCxnSpPr>
            <a:stCxn id="406" idx="0"/>
          </p:cNvCxnSpPr>
          <p:nvPr/>
        </p:nvCxnSpPr>
        <p:spPr>
          <a:xfrm rot="10800000">
            <a:off x="7258000" y="4681009"/>
            <a:ext cx="1506600" cy="0"/>
          </a:xfrm>
          <a:prstGeom prst="straightConnector1">
            <a:avLst/>
          </a:prstGeom>
          <a:noFill/>
          <a:ln cap="flat" cmpd="sng" w="38100">
            <a:solidFill>
              <a:srgbClr val="FF0000"/>
            </a:solidFill>
            <a:prstDash val="solid"/>
            <a:round/>
            <a:headEnd len="med" w="med" type="none"/>
            <a:tailEnd len="med" w="med" type="triangle"/>
          </a:ln>
        </p:spPr>
      </p:cxnSp>
      <p:cxnSp>
        <p:nvCxnSpPr>
          <p:cNvPr id="414" name="Google Shape;414;p39"/>
          <p:cNvCxnSpPr/>
          <p:nvPr/>
        </p:nvCxnSpPr>
        <p:spPr>
          <a:xfrm rot="10800000">
            <a:off x="7263000" y="3651075"/>
            <a:ext cx="18300" cy="1030500"/>
          </a:xfrm>
          <a:prstGeom prst="straightConnector1">
            <a:avLst/>
          </a:prstGeom>
          <a:noFill/>
          <a:ln cap="flat" cmpd="sng" w="38100">
            <a:solidFill>
              <a:srgbClr val="FF0000"/>
            </a:solidFill>
            <a:prstDash val="solid"/>
            <a:round/>
            <a:headEnd len="med" w="med" type="none"/>
            <a:tailEnd len="med" w="med" type="triangle"/>
          </a:ln>
        </p:spPr>
      </p:cxnSp>
      <p:sp>
        <p:nvSpPr>
          <p:cNvPr id="415" name="Google Shape;415;p39"/>
          <p:cNvSpPr txBox="1"/>
          <p:nvPr/>
        </p:nvSpPr>
        <p:spPr>
          <a:xfrm>
            <a:off x="5393875" y="4484175"/>
            <a:ext cx="19251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latin typeface="Average"/>
                <a:ea typeface="Average"/>
                <a:cs typeface="Average"/>
                <a:sym typeface="Average"/>
              </a:rPr>
              <a:t>(longitude, latitude) </a:t>
            </a:r>
            <a:endParaRPr>
              <a:solidFill>
                <a:srgbClr val="FF0000"/>
              </a:solidFill>
              <a:latin typeface="Average"/>
              <a:ea typeface="Average"/>
              <a:cs typeface="Average"/>
              <a:sym typeface="Averag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40"/>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421" name="Google Shape;421;p4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422" name="Google Shape;422;p40"/>
          <p:cNvSpPr txBox="1"/>
          <p:nvPr>
            <p:ph idx="4294967295" type="subTitle"/>
          </p:nvPr>
        </p:nvSpPr>
        <p:spPr>
          <a:xfrm>
            <a:off x="179100" y="989600"/>
            <a:ext cx="3508200" cy="39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USNG Large Scale Visualization</a:t>
            </a:r>
            <a:endParaRPr>
              <a:solidFill>
                <a:schemeClr val="lt2"/>
              </a:solidFill>
            </a:endParaRPr>
          </a:p>
          <a:p>
            <a:pPr indent="-342900" lvl="0" marL="457200" rtl="0" algn="l">
              <a:spcBef>
                <a:spcPts val="1600"/>
              </a:spcBef>
              <a:spcAft>
                <a:spcPts val="0"/>
              </a:spcAft>
              <a:buSzPts val="1800"/>
              <a:buChar char="●"/>
            </a:pPr>
            <a:r>
              <a:rPr lang="zh-CN" sz="1100" u="sng">
                <a:solidFill>
                  <a:schemeClr val="hlink"/>
                </a:solidFill>
                <a:latin typeface="Arial"/>
                <a:ea typeface="Arial"/>
                <a:cs typeface="Arial"/>
                <a:sym typeface="Arial"/>
                <a:hlinkClick r:id="rId4"/>
              </a:rPr>
              <a:t>https://ermlickw.github.io/</a:t>
            </a:r>
            <a:endParaRPr/>
          </a:p>
          <a:p>
            <a:pPr indent="-342900" lvl="0" marL="457200" rtl="0" algn="l">
              <a:spcBef>
                <a:spcPts val="1000"/>
              </a:spcBef>
              <a:spcAft>
                <a:spcPts val="0"/>
              </a:spcAft>
              <a:buClr>
                <a:schemeClr val="lt2"/>
              </a:buClr>
              <a:buSzPts val="1800"/>
              <a:buChar char="●"/>
            </a:pPr>
            <a:r>
              <a:rPr lang="zh-CN">
                <a:solidFill>
                  <a:schemeClr val="lt2"/>
                </a:solidFill>
              </a:rPr>
              <a:t>Uses centroids, areas, and damage labels of each xview2 building </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Financial cost summed over each UNSG grid over all precisions </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Methods used in application</a:t>
            </a:r>
            <a:endParaRPr>
              <a:solidFill>
                <a:schemeClr val="lt2"/>
              </a:solidFill>
            </a:endParaRPr>
          </a:p>
          <a:p>
            <a:pPr indent="0" lvl="0" marL="0" rtl="0" algn="l">
              <a:spcBef>
                <a:spcPts val="1000"/>
              </a:spcBef>
              <a:spcAft>
                <a:spcPts val="1600"/>
              </a:spcAft>
              <a:buNone/>
            </a:pPr>
            <a:r>
              <a:t/>
            </a:r>
            <a:endParaRPr/>
          </a:p>
        </p:txBody>
      </p:sp>
      <p:sp>
        <p:nvSpPr>
          <p:cNvPr id="423" name="Google Shape;423;p40"/>
          <p:cNvSpPr txBox="1"/>
          <p:nvPr>
            <p:ph idx="4294967295" type="subTitle"/>
          </p:nvPr>
        </p:nvSpPr>
        <p:spPr>
          <a:xfrm>
            <a:off x="3687300" y="4280725"/>
            <a:ext cx="5624700" cy="457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Financial cost estimation using USNG coordinates </a:t>
            </a:r>
            <a:endParaRPr/>
          </a:p>
        </p:txBody>
      </p:sp>
      <p:pic>
        <p:nvPicPr>
          <p:cNvPr id="424" name="Google Shape;424;p40"/>
          <p:cNvPicPr preferRelativeResize="0"/>
          <p:nvPr/>
        </p:nvPicPr>
        <p:blipFill>
          <a:blip r:embed="rId5">
            <a:alphaModFix/>
          </a:blip>
          <a:stretch>
            <a:fillRect/>
          </a:stretch>
        </p:blipFill>
        <p:spPr>
          <a:xfrm>
            <a:off x="4896375" y="760975"/>
            <a:ext cx="3593876" cy="3537224"/>
          </a:xfrm>
          <a:prstGeom prst="rect">
            <a:avLst/>
          </a:prstGeom>
          <a:noFill/>
          <a:ln>
            <a:noFill/>
          </a:ln>
        </p:spPr>
      </p:pic>
      <p:sp>
        <p:nvSpPr>
          <p:cNvPr id="425" name="Google Shape;425;p40"/>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Financial Modeling - Xview2 Mapping</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1"/>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u="sng"/>
              <a:t>Xview2 Modeling</a:t>
            </a:r>
            <a:endParaRPr u="sng"/>
          </a:p>
          <a:p>
            <a:pPr indent="0" lvl="0" marL="0" rtl="0" algn="l">
              <a:spcBef>
                <a:spcPts val="0"/>
              </a:spcBef>
              <a:spcAft>
                <a:spcPts val="0"/>
              </a:spcAft>
              <a:buNone/>
            </a:pPr>
            <a:r>
              <a:rPr lang="zh-CN" sz="3600"/>
              <a:t>Connected UNets</a:t>
            </a:r>
            <a:endParaRPr sz="3600"/>
          </a:p>
          <a:p>
            <a:pPr indent="0" lvl="0" marL="0" rtl="0" algn="l">
              <a:spcBef>
                <a:spcPts val="0"/>
              </a:spcBef>
              <a:spcAft>
                <a:spcPts val="0"/>
              </a:spcAft>
              <a:buNone/>
            </a:pPr>
            <a:r>
              <a:t/>
            </a:r>
            <a:endParaRPr sz="3600"/>
          </a:p>
        </p:txBody>
      </p:sp>
      <p:sp>
        <p:nvSpPr>
          <p:cNvPr id="431" name="Google Shape;431;p4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lt1"/>
                </a:solidFill>
              </a:rPr>
              <a:t>‹#›</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5" name="Google Shape;85;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6" name="Google Shape;86;p15"/>
          <p:cNvSpPr txBox="1"/>
          <p:nvPr>
            <p:ph idx="4294967295" type="subTitle"/>
          </p:nvPr>
        </p:nvSpPr>
        <p:spPr>
          <a:xfrm>
            <a:off x="143325" y="1011050"/>
            <a:ext cx="3819900" cy="348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zh-CN">
                <a:solidFill>
                  <a:schemeClr val="lt2"/>
                </a:solidFill>
              </a:rPr>
              <a:t>Relief efforts rely on damage assessments for identifying target areas, extent of damage,  and required funding </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Typically a slow and dangerous  “on-the-ground” assessment is performed</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Need a way to assess damage in a fast, accurate, and safe way </a:t>
            </a:r>
            <a:endParaRPr>
              <a:solidFill>
                <a:schemeClr val="lt2"/>
              </a:solidFill>
            </a:endParaRPr>
          </a:p>
          <a:p>
            <a:pPr indent="0" lvl="0" marL="0" rtl="0" algn="l">
              <a:spcBef>
                <a:spcPts val="1000"/>
              </a:spcBef>
              <a:spcAft>
                <a:spcPts val="1600"/>
              </a:spcAft>
              <a:buNone/>
            </a:pPr>
            <a:r>
              <a:t/>
            </a:r>
            <a:endParaRPr>
              <a:solidFill>
                <a:schemeClr val="lt2"/>
              </a:solidFill>
            </a:endParaRPr>
          </a:p>
        </p:txBody>
      </p:sp>
      <p:sp>
        <p:nvSpPr>
          <p:cNvPr id="87" name="Google Shape;87;p15"/>
          <p:cNvSpPr txBox="1"/>
          <p:nvPr>
            <p:ph idx="4294967295" type="title"/>
          </p:nvPr>
        </p:nvSpPr>
        <p:spPr>
          <a:xfrm>
            <a:off x="234625" y="86675"/>
            <a:ext cx="5805000" cy="7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Problem Definition</a:t>
            </a:r>
            <a:endParaRPr/>
          </a:p>
          <a:p>
            <a:pPr indent="0" lvl="0" marL="0" rtl="0" algn="l">
              <a:spcBef>
                <a:spcPts val="0"/>
              </a:spcBef>
              <a:spcAft>
                <a:spcPts val="0"/>
              </a:spcAft>
              <a:buNone/>
            </a:pPr>
            <a:r>
              <a:t/>
            </a:r>
            <a:endParaRPr/>
          </a:p>
        </p:txBody>
      </p:sp>
      <p:pic>
        <p:nvPicPr>
          <p:cNvPr id="88" name="Google Shape;88;p15"/>
          <p:cNvPicPr preferRelativeResize="0"/>
          <p:nvPr/>
        </p:nvPicPr>
        <p:blipFill>
          <a:blip r:embed="rId4">
            <a:alphaModFix/>
          </a:blip>
          <a:stretch>
            <a:fillRect/>
          </a:stretch>
        </p:blipFill>
        <p:spPr>
          <a:xfrm>
            <a:off x="4430375" y="1077213"/>
            <a:ext cx="3839377" cy="3356375"/>
          </a:xfrm>
          <a:prstGeom prst="rect">
            <a:avLst/>
          </a:prstGeom>
          <a:noFill/>
          <a:ln>
            <a:noFill/>
          </a:ln>
        </p:spPr>
      </p:pic>
      <p:sp>
        <p:nvSpPr>
          <p:cNvPr id="89" name="Google Shape;89;p15"/>
          <p:cNvSpPr txBox="1"/>
          <p:nvPr/>
        </p:nvSpPr>
        <p:spPr>
          <a:xfrm>
            <a:off x="8269750" y="4292725"/>
            <a:ext cx="4239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accent3"/>
                </a:solidFill>
                <a:latin typeface="Average"/>
                <a:ea typeface="Average"/>
                <a:cs typeface="Average"/>
                <a:sym typeface="Average"/>
              </a:rPr>
              <a:t>[1]</a:t>
            </a:r>
            <a:endParaRPr>
              <a:solidFill>
                <a:schemeClr val="accent3"/>
              </a:solidFill>
              <a:latin typeface="Average"/>
              <a:ea typeface="Average"/>
              <a:cs typeface="Average"/>
              <a:sym typeface="Average"/>
            </a:endParaRPr>
          </a:p>
        </p:txBody>
      </p:sp>
      <p:sp>
        <p:nvSpPr>
          <p:cNvPr id="90" name="Google Shape;90;p15"/>
          <p:cNvSpPr txBox="1"/>
          <p:nvPr/>
        </p:nvSpPr>
        <p:spPr>
          <a:xfrm>
            <a:off x="4430175" y="4400025"/>
            <a:ext cx="38394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chemeClr val="accent3"/>
                </a:solidFill>
                <a:latin typeface="Average"/>
                <a:ea typeface="Average"/>
                <a:cs typeface="Average"/>
                <a:sym typeface="Average"/>
              </a:rPr>
              <a:t>FEMA conventional damage assessments</a:t>
            </a:r>
            <a:endParaRPr>
              <a:solidFill>
                <a:schemeClr val="accent3"/>
              </a:solidFill>
              <a:latin typeface="Average"/>
              <a:ea typeface="Average"/>
              <a:cs typeface="Average"/>
              <a:sym typeface="Averag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pic>
        <p:nvPicPr>
          <p:cNvPr id="436" name="Google Shape;436;p42"/>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437" name="Google Shape;437;p4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438" name="Google Shape;438;p42"/>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Keras Model Pipeline</a:t>
            </a:r>
            <a:endParaRPr/>
          </a:p>
          <a:p>
            <a:pPr indent="-342900" lvl="0" marL="457200" rtl="0" algn="l">
              <a:spcBef>
                <a:spcPts val="1600"/>
              </a:spcBef>
              <a:spcAft>
                <a:spcPts val="0"/>
              </a:spcAft>
              <a:buSzPts val="1800"/>
              <a:buChar char="●"/>
            </a:pPr>
            <a:r>
              <a:rPr lang="zh-CN"/>
              <a:t>Image masks are created</a:t>
            </a:r>
            <a:endParaRPr/>
          </a:p>
          <a:p>
            <a:pPr indent="-317500" lvl="1" marL="914400" rtl="0" algn="l">
              <a:spcBef>
                <a:spcPts val="1000"/>
              </a:spcBef>
              <a:spcAft>
                <a:spcPts val="0"/>
              </a:spcAft>
              <a:buSzPts val="1400"/>
              <a:buChar char="○"/>
            </a:pPr>
            <a:r>
              <a:rPr lang="zh-CN"/>
              <a:t>Use polygons from json files to draw building outlines in an array</a:t>
            </a:r>
            <a:endParaRPr/>
          </a:p>
          <a:p>
            <a:pPr indent="-317500" lvl="1" marL="914400" rtl="0" algn="l">
              <a:spcBef>
                <a:spcPts val="1000"/>
              </a:spcBef>
              <a:spcAft>
                <a:spcPts val="0"/>
              </a:spcAft>
              <a:buSzPts val="1400"/>
              <a:buChar char="○"/>
            </a:pPr>
            <a:r>
              <a:rPr lang="zh-CN"/>
              <a:t>Result is a (1024, 1024) shaped array where each pixel is a class</a:t>
            </a:r>
            <a:endParaRPr/>
          </a:p>
          <a:p>
            <a:pPr indent="-317500" lvl="1" marL="914400" rtl="0" algn="l">
              <a:spcBef>
                <a:spcPts val="1000"/>
              </a:spcBef>
              <a:spcAft>
                <a:spcPts val="0"/>
              </a:spcAft>
              <a:buSzPts val="1400"/>
              <a:buChar char="○"/>
            </a:pPr>
            <a:r>
              <a:rPr lang="zh-CN"/>
              <a:t>0: No Building, 1: No Damage, 2: Minor Damage, 3: Major Damage, 4: Destroyed</a:t>
            </a:r>
            <a:endParaRPr/>
          </a:p>
          <a:p>
            <a:pPr indent="-342900" lvl="0" marL="457200" rtl="0" algn="l">
              <a:spcBef>
                <a:spcPts val="1000"/>
              </a:spcBef>
              <a:spcAft>
                <a:spcPts val="0"/>
              </a:spcAft>
              <a:buSzPts val="1800"/>
              <a:buChar char="●"/>
            </a:pPr>
            <a:r>
              <a:rPr lang="zh-CN"/>
              <a:t>Keras data loader is created</a:t>
            </a:r>
            <a:endParaRPr/>
          </a:p>
          <a:p>
            <a:pPr indent="-317500" lvl="1" marL="914400" rtl="0" algn="l">
              <a:spcBef>
                <a:spcPts val="1000"/>
              </a:spcBef>
              <a:spcAft>
                <a:spcPts val="0"/>
              </a:spcAft>
              <a:buSzPts val="1400"/>
              <a:buChar char="○"/>
            </a:pPr>
            <a:r>
              <a:rPr lang="zh-CN"/>
              <a:t>At each iteration, pre image, post image, and mask are loaded from the training data</a:t>
            </a:r>
            <a:endParaRPr/>
          </a:p>
          <a:p>
            <a:pPr indent="-317500" lvl="1" marL="914400" rtl="0" algn="l">
              <a:spcBef>
                <a:spcPts val="1000"/>
              </a:spcBef>
              <a:spcAft>
                <a:spcPts val="0"/>
              </a:spcAft>
              <a:buSzPts val="1400"/>
              <a:buChar char="○"/>
            </a:pPr>
            <a:r>
              <a:rPr lang="zh-CN"/>
              <a:t>Prevents all images from being loaded into memory at once</a:t>
            </a:r>
            <a:endParaRPr/>
          </a:p>
          <a:p>
            <a:pPr indent="-342900" lvl="0" marL="457200" rtl="0" algn="l">
              <a:spcBef>
                <a:spcPts val="1000"/>
              </a:spcBef>
              <a:spcAft>
                <a:spcPts val="0"/>
              </a:spcAft>
              <a:buSzPts val="1800"/>
              <a:buChar char="●"/>
            </a:pPr>
            <a:r>
              <a:rPr lang="zh-CN"/>
              <a:t>Model is trained on these images</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439" name="Google Shape;439;p42"/>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445" name="Google Shape;445;p4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446" name="Google Shape;446;p43"/>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Keras Model Pipeline continued</a:t>
            </a:r>
            <a:endParaRPr/>
          </a:p>
          <a:p>
            <a:pPr indent="-342900" lvl="0" marL="457200" rtl="0" algn="l">
              <a:spcBef>
                <a:spcPts val="1600"/>
              </a:spcBef>
              <a:spcAft>
                <a:spcPts val="0"/>
              </a:spcAft>
              <a:buSzPts val="1800"/>
              <a:buChar char="●"/>
            </a:pPr>
            <a:r>
              <a:rPr lang="zh-CN"/>
              <a:t>The model is validated</a:t>
            </a:r>
            <a:endParaRPr/>
          </a:p>
          <a:p>
            <a:pPr indent="-317500" lvl="1" marL="914400" rtl="0" algn="l">
              <a:spcBef>
                <a:spcPts val="1000"/>
              </a:spcBef>
              <a:spcAft>
                <a:spcPts val="0"/>
              </a:spcAft>
              <a:buSzPts val="1400"/>
              <a:buChar char="○"/>
            </a:pPr>
            <a:r>
              <a:rPr lang="zh-CN"/>
              <a:t>At each epoch, a random subset of the training data was used for validation</a:t>
            </a:r>
            <a:endParaRPr/>
          </a:p>
          <a:p>
            <a:pPr indent="-317500" lvl="1" marL="914400" rtl="0" algn="l">
              <a:spcBef>
                <a:spcPts val="1000"/>
              </a:spcBef>
              <a:spcAft>
                <a:spcPts val="0"/>
              </a:spcAft>
              <a:buSzPts val="1400"/>
              <a:buChar char="○"/>
            </a:pPr>
            <a:r>
              <a:rPr lang="zh-CN"/>
              <a:t>Due to the limited training data, being able to use all for training was key</a:t>
            </a:r>
            <a:endParaRPr/>
          </a:p>
          <a:p>
            <a:pPr indent="-342900" lvl="0" marL="457200" rtl="0" algn="l">
              <a:spcBef>
                <a:spcPts val="1000"/>
              </a:spcBef>
              <a:spcAft>
                <a:spcPts val="0"/>
              </a:spcAft>
              <a:buSzPts val="1800"/>
              <a:buChar char="●"/>
            </a:pPr>
            <a:r>
              <a:rPr lang="zh-CN"/>
              <a:t>Best model weights are saved</a:t>
            </a:r>
            <a:endParaRPr/>
          </a:p>
          <a:p>
            <a:pPr indent="-342900" lvl="0" marL="457200" rtl="0" algn="l">
              <a:spcBef>
                <a:spcPts val="1000"/>
              </a:spcBef>
              <a:spcAft>
                <a:spcPts val="0"/>
              </a:spcAft>
              <a:buSzPts val="1800"/>
              <a:buChar char="●"/>
            </a:pPr>
            <a:r>
              <a:rPr lang="zh-CN"/>
              <a:t>Inference is performed</a:t>
            </a:r>
            <a:endParaRPr/>
          </a:p>
          <a:p>
            <a:pPr indent="-317500" lvl="1" marL="914400" rtl="0" algn="l">
              <a:spcBef>
                <a:spcPts val="1000"/>
              </a:spcBef>
              <a:spcAft>
                <a:spcPts val="0"/>
              </a:spcAft>
              <a:buSzPts val="1400"/>
              <a:buChar char="○"/>
            </a:pPr>
            <a:r>
              <a:rPr lang="zh-CN"/>
              <a:t>Iterate over test images and return pixel-by-pixel predictions for each class</a:t>
            </a:r>
            <a:endParaRPr/>
          </a:p>
          <a:p>
            <a:pPr indent="-317500" lvl="1" marL="914400" rtl="0" algn="l">
              <a:spcBef>
                <a:spcPts val="1000"/>
              </a:spcBef>
              <a:spcAft>
                <a:spcPts val="0"/>
              </a:spcAft>
              <a:buSzPts val="1400"/>
              <a:buChar char="○"/>
            </a:pPr>
            <a:r>
              <a:rPr lang="zh-CN"/>
              <a:t>Output is a softmax function and each array is shape (1024, 1024, num_classes)</a:t>
            </a:r>
            <a:endParaRPr/>
          </a:p>
          <a:p>
            <a:pPr indent="-317500" lvl="1" marL="914400" rtl="0" algn="l">
              <a:spcBef>
                <a:spcPts val="1000"/>
              </a:spcBef>
              <a:spcAft>
                <a:spcPts val="0"/>
              </a:spcAft>
              <a:buSzPts val="1400"/>
              <a:buChar char="○"/>
            </a:pPr>
            <a:r>
              <a:rPr lang="zh-CN"/>
              <a:t>Take the argmax over the classes to reshape to (1024, 1024)</a:t>
            </a:r>
            <a:endParaRPr/>
          </a:p>
          <a:p>
            <a:pPr indent="-317500" lvl="1" marL="914400" rtl="0" algn="l">
              <a:spcBef>
                <a:spcPts val="1000"/>
              </a:spcBef>
              <a:spcAft>
                <a:spcPts val="0"/>
              </a:spcAft>
              <a:buSzPts val="1400"/>
              <a:buChar char="○"/>
            </a:pPr>
            <a:r>
              <a:rPr lang="zh-CN"/>
              <a:t>This is fed into the metrics script, and F1 scores are returned</a:t>
            </a:r>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447" name="Google Shape;447;p43"/>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pic>
        <p:nvPicPr>
          <p:cNvPr id="452" name="Google Shape;452;p44"/>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453" name="Google Shape;453;p4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454" name="Google Shape;454;p44"/>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U-Net Model</a:t>
            </a:r>
            <a:endParaRPr u="sng"/>
          </a:p>
          <a:p>
            <a:pPr indent="-342900" lvl="0" marL="457200" rtl="0" algn="l">
              <a:spcBef>
                <a:spcPts val="1600"/>
              </a:spcBef>
              <a:spcAft>
                <a:spcPts val="0"/>
              </a:spcAft>
              <a:buSzPts val="1800"/>
              <a:buChar char="●"/>
            </a:pPr>
            <a:r>
              <a:rPr lang="zh-CN"/>
              <a:t>U-Net models have had success in image segmentation problems</a:t>
            </a:r>
            <a:endParaRPr/>
          </a:p>
          <a:p>
            <a:pPr indent="-342900" lvl="0" marL="457200" rtl="0" algn="l">
              <a:spcBef>
                <a:spcPts val="1000"/>
              </a:spcBef>
              <a:spcAft>
                <a:spcPts val="0"/>
              </a:spcAft>
              <a:buSzPts val="1800"/>
              <a:buChar char="●"/>
            </a:pPr>
            <a:r>
              <a:rPr lang="zh-CN"/>
              <a:t>Created a dual-input U-Net model using Keras and TensorFlow</a:t>
            </a:r>
            <a:endParaRPr/>
          </a:p>
          <a:p>
            <a:pPr indent="-317500" lvl="1" marL="914400" rtl="0" algn="l">
              <a:spcBef>
                <a:spcPts val="1000"/>
              </a:spcBef>
              <a:spcAft>
                <a:spcPts val="0"/>
              </a:spcAft>
              <a:buSzPts val="1400"/>
              <a:buChar char="○"/>
            </a:pPr>
            <a:r>
              <a:rPr lang="zh-CN"/>
              <a:t>Needed a way to use both pre and post disaster images</a:t>
            </a:r>
            <a:endParaRPr/>
          </a:p>
          <a:p>
            <a:pPr indent="-317500" lvl="1" marL="914400" rtl="0" algn="l">
              <a:spcBef>
                <a:spcPts val="1000"/>
              </a:spcBef>
              <a:spcAft>
                <a:spcPts val="0"/>
              </a:spcAft>
              <a:buSzPts val="1400"/>
              <a:buChar char="○"/>
            </a:pPr>
            <a:r>
              <a:rPr lang="zh-CN"/>
              <a:t>Images are encoded differently, but share the same weights</a:t>
            </a:r>
            <a:endParaRPr/>
          </a:p>
          <a:p>
            <a:pPr indent="-317500" lvl="1" marL="914400" rtl="0" algn="l">
              <a:spcBef>
                <a:spcPts val="1000"/>
              </a:spcBef>
              <a:spcAft>
                <a:spcPts val="0"/>
              </a:spcAft>
              <a:buSzPts val="1400"/>
              <a:buChar char="○"/>
            </a:pPr>
            <a:r>
              <a:rPr lang="zh-CN"/>
              <a:t>The image differences are taken into account during the decoder stage</a:t>
            </a:r>
            <a:endParaRPr/>
          </a:p>
          <a:p>
            <a:pPr indent="-342900" lvl="0" marL="457200" rtl="0" algn="l">
              <a:spcBef>
                <a:spcPts val="1000"/>
              </a:spcBef>
              <a:spcAft>
                <a:spcPts val="0"/>
              </a:spcAft>
              <a:buSzPts val="1800"/>
              <a:buChar char="●"/>
            </a:pPr>
            <a:r>
              <a:rPr lang="zh-CN"/>
              <a:t>Used a combination of Weighted Cross Entropy and Dice Loss</a:t>
            </a:r>
            <a:endParaRPr/>
          </a:p>
          <a:p>
            <a:pPr indent="-317500" lvl="1" marL="914400" rtl="0" algn="l">
              <a:spcBef>
                <a:spcPts val="1000"/>
              </a:spcBef>
              <a:spcAft>
                <a:spcPts val="0"/>
              </a:spcAft>
              <a:buSzPts val="1400"/>
              <a:buChar char="○"/>
            </a:pPr>
            <a:r>
              <a:rPr lang="zh-CN"/>
              <a:t>RMSProp loss function</a:t>
            </a:r>
            <a:endParaRPr/>
          </a:p>
          <a:p>
            <a:pPr indent="-317500" lvl="1" marL="914400" rtl="0" algn="l">
              <a:spcBef>
                <a:spcPts val="1000"/>
              </a:spcBef>
              <a:spcAft>
                <a:spcPts val="0"/>
              </a:spcAft>
              <a:buSzPts val="1400"/>
              <a:buChar char="○"/>
            </a:pPr>
            <a:r>
              <a:rPr lang="zh-CN"/>
              <a:t>Adjusted class weights and learning rate throughout training</a:t>
            </a:r>
            <a:endParaRPr/>
          </a:p>
          <a:p>
            <a:pPr indent="-317500" lvl="1" marL="914400" rtl="0" algn="l">
              <a:spcBef>
                <a:spcPts val="1000"/>
              </a:spcBef>
              <a:spcAft>
                <a:spcPts val="0"/>
              </a:spcAft>
              <a:buSzPts val="1400"/>
              <a:buChar char="○"/>
            </a:pPr>
            <a:r>
              <a:rPr lang="zh-CN"/>
              <a:t>augmentations were not effective</a:t>
            </a:r>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455" name="Google Shape;455;p44"/>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id="460" name="Google Shape;460;p45"/>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461" name="Google Shape;461;p4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462" name="Google Shape;462;p45"/>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a:p>
            <a:pPr indent="0" lvl="0" marL="0" rtl="0" algn="l">
              <a:spcBef>
                <a:spcPts val="0"/>
              </a:spcBef>
              <a:spcAft>
                <a:spcPts val="0"/>
              </a:spcAft>
              <a:buNone/>
            </a:pPr>
            <a:r>
              <a:t/>
            </a:r>
            <a:endParaRPr/>
          </a:p>
        </p:txBody>
      </p:sp>
      <p:pic>
        <p:nvPicPr>
          <p:cNvPr id="463" name="Google Shape;463;p45"/>
          <p:cNvPicPr preferRelativeResize="0"/>
          <p:nvPr/>
        </p:nvPicPr>
        <p:blipFill>
          <a:blip r:embed="rId4">
            <a:alphaModFix/>
          </a:blip>
          <a:stretch>
            <a:fillRect/>
          </a:stretch>
        </p:blipFill>
        <p:spPr>
          <a:xfrm>
            <a:off x="1346875" y="818675"/>
            <a:ext cx="6450241" cy="4097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pic>
        <p:nvPicPr>
          <p:cNvPr id="469" name="Google Shape;469;p46"/>
          <p:cNvPicPr preferRelativeResize="0"/>
          <p:nvPr/>
        </p:nvPicPr>
        <p:blipFill>
          <a:blip r:embed="rId3">
            <a:alphaModFix/>
          </a:blip>
          <a:stretch>
            <a:fillRect/>
          </a:stretch>
        </p:blipFill>
        <p:spPr>
          <a:xfrm>
            <a:off x="568020" y="1029603"/>
            <a:ext cx="4003983" cy="4004050"/>
          </a:xfrm>
          <a:prstGeom prst="rect">
            <a:avLst/>
          </a:prstGeom>
          <a:noFill/>
          <a:ln>
            <a:noFill/>
          </a:ln>
        </p:spPr>
      </p:pic>
      <p:pic>
        <p:nvPicPr>
          <p:cNvPr id="470" name="Google Shape;470;p46"/>
          <p:cNvPicPr preferRelativeResize="0"/>
          <p:nvPr/>
        </p:nvPicPr>
        <p:blipFill>
          <a:blip r:embed="rId4">
            <a:alphaModFix/>
          </a:blip>
          <a:stretch>
            <a:fillRect/>
          </a:stretch>
        </p:blipFill>
        <p:spPr>
          <a:xfrm>
            <a:off x="4675375" y="1007938"/>
            <a:ext cx="4047375" cy="4047375"/>
          </a:xfrm>
          <a:prstGeom prst="rect">
            <a:avLst/>
          </a:prstGeom>
          <a:noFill/>
          <a:ln>
            <a:noFill/>
          </a:ln>
        </p:spPr>
      </p:pic>
      <p:sp>
        <p:nvSpPr>
          <p:cNvPr id="471" name="Google Shape;471;p46"/>
          <p:cNvSpPr txBox="1"/>
          <p:nvPr>
            <p:ph idx="4294967295" type="title"/>
          </p:nvPr>
        </p:nvSpPr>
        <p:spPr>
          <a:xfrm>
            <a:off x="1669500" y="291850"/>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Santa Rosa Wildfire - Post Disaster</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7"/>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u="sng"/>
              <a:t>Xview2 Modeling</a:t>
            </a:r>
            <a:endParaRPr u="sng"/>
          </a:p>
          <a:p>
            <a:pPr indent="0" lvl="0" marL="0" rtl="0" algn="l">
              <a:spcBef>
                <a:spcPts val="0"/>
              </a:spcBef>
              <a:spcAft>
                <a:spcPts val="0"/>
              </a:spcAft>
              <a:buNone/>
            </a:pPr>
            <a:r>
              <a:rPr lang="zh-CN" sz="3600"/>
              <a:t>Mask RCNN</a:t>
            </a:r>
            <a:endParaRPr sz="3600"/>
          </a:p>
          <a:p>
            <a:pPr indent="0" lvl="0" marL="0" rtl="0" algn="l">
              <a:spcBef>
                <a:spcPts val="0"/>
              </a:spcBef>
              <a:spcAft>
                <a:spcPts val="0"/>
              </a:spcAft>
              <a:buNone/>
            </a:pPr>
            <a:r>
              <a:t/>
            </a:r>
            <a:endParaRPr sz="3600"/>
          </a:p>
        </p:txBody>
      </p:sp>
      <p:sp>
        <p:nvSpPr>
          <p:cNvPr id="477" name="Google Shape;477;p4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lt1"/>
                </a:solidFill>
              </a:rPr>
              <a:t>‹#›</a:t>
            </a:fld>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sp>
        <p:nvSpPr>
          <p:cNvPr id="483" name="Google Shape;483;p48"/>
          <p:cNvSpPr txBox="1"/>
          <p:nvPr>
            <p:ph idx="4294967295" type="title"/>
          </p:nvPr>
        </p:nvSpPr>
        <p:spPr>
          <a:xfrm>
            <a:off x="234625" y="86675"/>
            <a:ext cx="8804400" cy="11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rPr>
              <a:t>Analytics &amp; Algorithms -Localization&amp;</a:t>
            </a:r>
            <a:r>
              <a:rPr lang="zh-CN"/>
              <a:t>Damage Assessment</a:t>
            </a:r>
            <a:endParaRPr>
              <a:solidFill>
                <a:schemeClr val="lt2"/>
              </a:solidFill>
            </a:endParaRPr>
          </a:p>
          <a:p>
            <a:pPr indent="0" lvl="0" marL="0" marR="0" rtl="0" algn="l">
              <a:lnSpc>
                <a:spcPct val="100000"/>
              </a:lnSpc>
              <a:spcBef>
                <a:spcPts val="0"/>
              </a:spcBef>
              <a:spcAft>
                <a:spcPts val="0"/>
              </a:spcAft>
              <a:buNone/>
            </a:pPr>
            <a:r>
              <a:t/>
            </a:r>
            <a:endParaRPr sz="1800">
              <a:solidFill>
                <a:schemeClr val="lt2"/>
              </a:solidFill>
              <a:latin typeface="Average"/>
              <a:ea typeface="Average"/>
              <a:cs typeface="Average"/>
              <a:sym typeface="Average"/>
            </a:endParaRPr>
          </a:p>
          <a:p>
            <a:pPr indent="0" lvl="0" marL="457200" marR="0" rtl="0" algn="l">
              <a:lnSpc>
                <a:spcPct val="100000"/>
              </a:lnSpc>
              <a:spcBef>
                <a:spcPts val="0"/>
              </a:spcBef>
              <a:spcAft>
                <a:spcPts val="0"/>
              </a:spcAft>
              <a:buNone/>
            </a:pPr>
            <a:r>
              <a:t/>
            </a:r>
            <a:endParaRPr sz="1800">
              <a:solidFill>
                <a:schemeClr val="lt2"/>
              </a:solidFill>
              <a:latin typeface="Average"/>
              <a:ea typeface="Average"/>
              <a:cs typeface="Average"/>
              <a:sym typeface="Average"/>
            </a:endParaRPr>
          </a:p>
          <a:p>
            <a:pPr indent="-342900" lvl="0" marL="457200" marR="0" rtl="0" algn="l">
              <a:lnSpc>
                <a:spcPct val="100000"/>
              </a:lnSpc>
              <a:spcBef>
                <a:spcPts val="0"/>
              </a:spcBef>
              <a:spcAft>
                <a:spcPts val="0"/>
              </a:spcAft>
              <a:buClr>
                <a:schemeClr val="lt2"/>
              </a:buClr>
              <a:buSzPts val="1800"/>
              <a:buFont typeface="Average"/>
              <a:buChar char="●"/>
            </a:pPr>
            <a:r>
              <a:rPr lang="zh-CN" sz="1800">
                <a:solidFill>
                  <a:schemeClr val="lt2"/>
                </a:solidFill>
                <a:latin typeface="Average"/>
                <a:ea typeface="Average"/>
                <a:cs typeface="Average"/>
                <a:sym typeface="Average"/>
              </a:rPr>
              <a:t>Here we have used open-source library that implements Mask RCNN on top of TensorFlow/Keras.</a:t>
            </a:r>
            <a:endParaRPr sz="1800">
              <a:solidFill>
                <a:schemeClr val="lt2"/>
              </a:solidFill>
              <a:latin typeface="Average"/>
              <a:ea typeface="Average"/>
              <a:cs typeface="Average"/>
              <a:sym typeface="Average"/>
            </a:endParaRPr>
          </a:p>
          <a:p>
            <a:pPr indent="0" lvl="0" marL="457200" marR="0" rtl="0" algn="l">
              <a:lnSpc>
                <a:spcPct val="100000"/>
              </a:lnSpc>
              <a:spcBef>
                <a:spcPts val="0"/>
              </a:spcBef>
              <a:spcAft>
                <a:spcPts val="0"/>
              </a:spcAft>
              <a:buNone/>
            </a:pPr>
            <a:r>
              <a:t/>
            </a:r>
            <a:endParaRPr sz="1800">
              <a:solidFill>
                <a:schemeClr val="lt2"/>
              </a:solidFill>
              <a:latin typeface="Average"/>
              <a:ea typeface="Average"/>
              <a:cs typeface="Average"/>
              <a:sym typeface="Average"/>
            </a:endParaRPr>
          </a:p>
          <a:p>
            <a:pPr indent="-342900" lvl="0" marL="457200" marR="0" rtl="0" algn="l">
              <a:lnSpc>
                <a:spcPct val="100000"/>
              </a:lnSpc>
              <a:spcBef>
                <a:spcPts val="0"/>
              </a:spcBef>
              <a:spcAft>
                <a:spcPts val="0"/>
              </a:spcAft>
              <a:buClr>
                <a:schemeClr val="lt2"/>
              </a:buClr>
              <a:buSzPts val="1800"/>
              <a:buFont typeface="Average"/>
              <a:buChar char="●"/>
            </a:pPr>
            <a:r>
              <a:rPr lang="zh-CN" sz="1800">
                <a:solidFill>
                  <a:schemeClr val="lt2"/>
                </a:solidFill>
                <a:latin typeface="Average"/>
                <a:ea typeface="Average"/>
                <a:cs typeface="Average"/>
                <a:sym typeface="Average"/>
              </a:rPr>
              <a:t>It is a simple model that combines two extremely powerful existing models together - Faster R-CNN and semantic segmentation. Two Main components of this model  are RPN and RoIAlign Layer</a:t>
            </a:r>
            <a:endParaRPr sz="1800">
              <a:solidFill>
                <a:schemeClr val="lt2"/>
              </a:solidFill>
              <a:latin typeface="Average"/>
              <a:ea typeface="Average"/>
              <a:cs typeface="Average"/>
              <a:sym typeface="Average"/>
            </a:endParaRPr>
          </a:p>
          <a:p>
            <a:pPr indent="0" lvl="0" marL="914400" marR="0" rtl="0" algn="l">
              <a:lnSpc>
                <a:spcPct val="100000"/>
              </a:lnSpc>
              <a:spcBef>
                <a:spcPts val="0"/>
              </a:spcBef>
              <a:spcAft>
                <a:spcPts val="0"/>
              </a:spcAft>
              <a:buNone/>
            </a:pPr>
            <a:r>
              <a:t/>
            </a:r>
            <a:endParaRPr sz="1800">
              <a:solidFill>
                <a:schemeClr val="lt2"/>
              </a:solidFill>
              <a:latin typeface="Average"/>
              <a:ea typeface="Average"/>
              <a:cs typeface="Average"/>
              <a:sym typeface="Average"/>
            </a:endParaRPr>
          </a:p>
          <a:p>
            <a:pPr indent="-342900" lvl="0" marL="914400" marR="0" rtl="0" algn="l">
              <a:lnSpc>
                <a:spcPct val="100000"/>
              </a:lnSpc>
              <a:spcBef>
                <a:spcPts val="0"/>
              </a:spcBef>
              <a:spcAft>
                <a:spcPts val="0"/>
              </a:spcAft>
              <a:buClr>
                <a:schemeClr val="lt2"/>
              </a:buClr>
              <a:buSzPts val="1800"/>
              <a:buFont typeface="Average"/>
              <a:buAutoNum type="arabicPeriod"/>
            </a:pPr>
            <a:r>
              <a:rPr lang="zh-CN" sz="1800">
                <a:solidFill>
                  <a:schemeClr val="lt2"/>
                </a:solidFill>
                <a:latin typeface="Average"/>
                <a:ea typeface="Average"/>
                <a:cs typeface="Average"/>
                <a:sym typeface="Average"/>
              </a:rPr>
              <a:t>Region Proposal Network (RPN)is able to look at the feature map and get a set of bounding boxes that would essentially have an object of relevance by using selective search</a:t>
            </a:r>
            <a:endParaRPr sz="1800">
              <a:solidFill>
                <a:schemeClr val="lt2"/>
              </a:solidFill>
              <a:latin typeface="Average"/>
              <a:ea typeface="Average"/>
              <a:cs typeface="Average"/>
              <a:sym typeface="Average"/>
            </a:endParaRPr>
          </a:p>
          <a:p>
            <a:pPr indent="-342900" lvl="0" marL="914400" marR="0" rtl="0" algn="l">
              <a:lnSpc>
                <a:spcPct val="100000"/>
              </a:lnSpc>
              <a:spcBef>
                <a:spcPts val="0"/>
              </a:spcBef>
              <a:spcAft>
                <a:spcPts val="0"/>
              </a:spcAft>
              <a:buClr>
                <a:schemeClr val="lt2"/>
              </a:buClr>
              <a:buSzPts val="1800"/>
              <a:buFont typeface="Average"/>
              <a:buAutoNum type="arabicPeriod"/>
            </a:pPr>
            <a:r>
              <a:rPr lang="zh-CN" sz="1800">
                <a:solidFill>
                  <a:schemeClr val="lt2"/>
                </a:solidFill>
                <a:latin typeface="Average"/>
                <a:ea typeface="Average"/>
                <a:cs typeface="Average"/>
                <a:sym typeface="Average"/>
              </a:rPr>
              <a:t>RoIAlign Layer helps with pixel-level segmentation and uses bilinear interpolation to avoid mis alignments</a:t>
            </a:r>
            <a:endParaRPr sz="1800">
              <a:solidFill>
                <a:schemeClr val="lt2"/>
              </a:solidFill>
              <a:latin typeface="Average"/>
              <a:ea typeface="Average"/>
              <a:cs typeface="Average"/>
              <a:sym typeface="Average"/>
            </a:endParaRPr>
          </a:p>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sp>
        <p:nvSpPr>
          <p:cNvPr id="489" name="Google Shape;489;p49"/>
          <p:cNvSpPr txBox="1"/>
          <p:nvPr>
            <p:ph idx="4294967295" type="title"/>
          </p:nvPr>
        </p:nvSpPr>
        <p:spPr>
          <a:xfrm>
            <a:off x="234625" y="86675"/>
            <a:ext cx="8209200" cy="7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Analytics &amp; Algorithms- Damage Assessment</a:t>
            </a:r>
            <a:endParaRPr/>
          </a:p>
          <a:p>
            <a:pPr indent="0" lvl="0" marL="0" rtl="0" algn="l">
              <a:spcBef>
                <a:spcPts val="0"/>
              </a:spcBef>
              <a:spcAft>
                <a:spcPts val="0"/>
              </a:spcAft>
              <a:buNone/>
            </a:pPr>
            <a:r>
              <a:t/>
            </a:r>
            <a:endParaRPr/>
          </a:p>
          <a:p>
            <a:pPr indent="-342900" lvl="0" marL="457200" rtl="0" algn="l">
              <a:spcBef>
                <a:spcPts val="0"/>
              </a:spcBef>
              <a:spcAft>
                <a:spcPts val="0"/>
              </a:spcAft>
              <a:buClr>
                <a:schemeClr val="lt2"/>
              </a:buClr>
              <a:buSzPts val="1800"/>
              <a:buFont typeface="Average"/>
              <a:buChar char="●"/>
            </a:pPr>
            <a:r>
              <a:rPr lang="zh-CN" sz="1800">
                <a:solidFill>
                  <a:schemeClr val="lt2"/>
                </a:solidFill>
                <a:latin typeface="Average"/>
                <a:ea typeface="Average"/>
                <a:cs typeface="Average"/>
                <a:sym typeface="Average"/>
              </a:rPr>
              <a:t>Mask RCNN approach for Damage Detection in keras.</a:t>
            </a:r>
            <a:endParaRPr sz="1800">
              <a:solidFill>
                <a:schemeClr val="lt2"/>
              </a:solidFill>
              <a:latin typeface="Average"/>
              <a:ea typeface="Average"/>
              <a:cs typeface="Average"/>
              <a:sym typeface="Average"/>
            </a:endParaRPr>
          </a:p>
          <a:p>
            <a:pPr indent="-342900" lvl="0" marL="457200" rtl="0" algn="l">
              <a:spcBef>
                <a:spcPts val="1000"/>
              </a:spcBef>
              <a:spcAft>
                <a:spcPts val="0"/>
              </a:spcAft>
              <a:buClr>
                <a:schemeClr val="lt2"/>
              </a:buClr>
              <a:buSzPts val="1800"/>
              <a:buFont typeface="Average"/>
              <a:buAutoNum type="arabicPeriod"/>
            </a:pPr>
            <a:r>
              <a:rPr lang="zh-CN" sz="1800">
                <a:solidFill>
                  <a:schemeClr val="lt2"/>
                </a:solidFill>
                <a:latin typeface="Average"/>
                <a:ea typeface="Average"/>
                <a:cs typeface="Average"/>
                <a:sym typeface="Average"/>
              </a:rPr>
              <a:t>Combine pre - post images to get 6-channel input image.</a:t>
            </a:r>
            <a:endParaRPr sz="1800">
              <a:solidFill>
                <a:schemeClr val="lt2"/>
              </a:solidFill>
              <a:latin typeface="Average"/>
              <a:ea typeface="Average"/>
              <a:cs typeface="Average"/>
              <a:sym typeface="Average"/>
            </a:endParaRPr>
          </a:p>
          <a:p>
            <a:pPr indent="-342900" lvl="0" marL="457200" rtl="0" algn="l">
              <a:spcBef>
                <a:spcPts val="1000"/>
              </a:spcBef>
              <a:spcAft>
                <a:spcPts val="0"/>
              </a:spcAft>
              <a:buClr>
                <a:schemeClr val="lt2"/>
              </a:buClr>
              <a:buSzPts val="1800"/>
              <a:buFont typeface="Average"/>
              <a:buAutoNum type="arabicPeriod"/>
            </a:pPr>
            <a:r>
              <a:rPr lang="zh-CN" sz="1800">
                <a:solidFill>
                  <a:schemeClr val="lt2"/>
                </a:solidFill>
                <a:latin typeface="Average"/>
                <a:ea typeface="Average"/>
                <a:cs typeface="Average"/>
                <a:sym typeface="Average"/>
              </a:rPr>
              <a:t>Use Pretrained weights from the localization model.</a:t>
            </a:r>
            <a:endParaRPr sz="1800">
              <a:solidFill>
                <a:schemeClr val="lt2"/>
              </a:solidFill>
              <a:latin typeface="Average"/>
              <a:ea typeface="Average"/>
              <a:cs typeface="Average"/>
              <a:sym typeface="Average"/>
            </a:endParaRPr>
          </a:p>
          <a:p>
            <a:pPr indent="-342900" lvl="0" marL="457200" rtl="0" algn="l">
              <a:spcBef>
                <a:spcPts val="1000"/>
              </a:spcBef>
              <a:spcAft>
                <a:spcPts val="0"/>
              </a:spcAft>
              <a:buClr>
                <a:schemeClr val="lt2"/>
              </a:buClr>
              <a:buSzPts val="1800"/>
              <a:buFont typeface="Average"/>
              <a:buAutoNum type="arabicPeriod"/>
            </a:pPr>
            <a:r>
              <a:rPr lang="zh-CN" sz="1800">
                <a:solidFill>
                  <a:schemeClr val="lt2"/>
                </a:solidFill>
                <a:latin typeface="Average"/>
                <a:ea typeface="Average"/>
                <a:cs typeface="Average"/>
                <a:sym typeface="Average"/>
              </a:rPr>
              <a:t>Update Classes to - 0 : No-damage 1: Minor-damage 2: Major-damage 3: Destroyed and BG </a:t>
            </a:r>
            <a:endParaRPr sz="1800">
              <a:solidFill>
                <a:schemeClr val="lt2"/>
              </a:solidFill>
              <a:latin typeface="Average"/>
              <a:ea typeface="Average"/>
              <a:cs typeface="Average"/>
              <a:sym typeface="Average"/>
            </a:endParaRPr>
          </a:p>
          <a:p>
            <a:pPr indent="0" lvl="0" marL="457200" rtl="0" algn="l">
              <a:spcBef>
                <a:spcPts val="1000"/>
              </a:spcBef>
              <a:spcAft>
                <a:spcPts val="0"/>
              </a:spcAft>
              <a:buNone/>
            </a:pPr>
            <a:r>
              <a:rPr lang="zh-CN" sz="1800">
                <a:solidFill>
                  <a:schemeClr val="lt2"/>
                </a:solidFill>
                <a:latin typeface="Average"/>
                <a:ea typeface="Average"/>
                <a:cs typeface="Average"/>
                <a:sym typeface="Average"/>
              </a:rPr>
              <a:t>Supercategory: Building</a:t>
            </a:r>
            <a:endParaRPr sz="1800">
              <a:solidFill>
                <a:schemeClr val="lt2"/>
              </a:solidFill>
              <a:latin typeface="Average"/>
              <a:ea typeface="Average"/>
              <a:cs typeface="Average"/>
              <a:sym typeface="Average"/>
            </a:endParaRPr>
          </a:p>
          <a:p>
            <a:pPr indent="0" lvl="0" marL="0" rtl="0" algn="l">
              <a:spcBef>
                <a:spcPts val="1000"/>
              </a:spcBef>
              <a:spcAft>
                <a:spcPts val="0"/>
              </a:spcAft>
              <a:buNone/>
            </a:pPr>
            <a:r>
              <a:rPr lang="zh-CN" sz="1800">
                <a:solidFill>
                  <a:schemeClr val="lt2"/>
                </a:solidFill>
                <a:latin typeface="Average"/>
                <a:ea typeface="Average"/>
                <a:cs typeface="Average"/>
                <a:sym typeface="Average"/>
              </a:rPr>
              <a:t>3      Architecture remains same with </a:t>
            </a:r>
            <a:r>
              <a:rPr b="1" lang="zh-CN" sz="1800">
                <a:solidFill>
                  <a:schemeClr val="lt2"/>
                </a:solidFill>
                <a:latin typeface="Average"/>
                <a:ea typeface="Average"/>
                <a:cs typeface="Average"/>
                <a:sym typeface="Average"/>
              </a:rPr>
              <a:t>Hyper </a:t>
            </a:r>
            <a:r>
              <a:rPr lang="zh-CN" sz="1800">
                <a:solidFill>
                  <a:schemeClr val="lt2"/>
                </a:solidFill>
                <a:latin typeface="Average"/>
                <a:ea typeface="Average"/>
                <a:cs typeface="Average"/>
                <a:sym typeface="Average"/>
              </a:rPr>
              <a:t>- </a:t>
            </a:r>
            <a:r>
              <a:rPr b="1" lang="zh-CN" sz="1800">
                <a:solidFill>
                  <a:schemeClr val="lt2"/>
                </a:solidFill>
                <a:latin typeface="Average"/>
                <a:ea typeface="Average"/>
                <a:cs typeface="Average"/>
                <a:sym typeface="Average"/>
              </a:rPr>
              <a:t>P</a:t>
            </a:r>
            <a:r>
              <a:rPr b="1" lang="zh-CN" sz="1800">
                <a:solidFill>
                  <a:schemeClr val="lt2"/>
                </a:solidFill>
                <a:latin typeface="Average"/>
                <a:ea typeface="Average"/>
                <a:cs typeface="Average"/>
                <a:sym typeface="Average"/>
              </a:rPr>
              <a:t>arameter Tuning</a:t>
            </a:r>
            <a:r>
              <a:rPr lang="zh-CN" sz="1800">
                <a:solidFill>
                  <a:schemeClr val="lt2"/>
                </a:solidFill>
                <a:latin typeface="Average"/>
                <a:ea typeface="Average"/>
                <a:cs typeface="Average"/>
                <a:sym typeface="Average"/>
              </a:rPr>
              <a:t>.</a:t>
            </a:r>
            <a:endParaRPr sz="1800">
              <a:solidFill>
                <a:schemeClr val="lt2"/>
              </a:solidFill>
              <a:latin typeface="Average"/>
              <a:ea typeface="Average"/>
              <a:cs typeface="Average"/>
              <a:sym typeface="Average"/>
            </a:endParaRPr>
          </a:p>
          <a:p>
            <a:pPr indent="-298450" lvl="0" marL="914400" rtl="0" algn="l">
              <a:lnSpc>
                <a:spcPct val="115000"/>
              </a:lnSpc>
              <a:spcBef>
                <a:spcPts val="0"/>
              </a:spcBef>
              <a:spcAft>
                <a:spcPts val="0"/>
              </a:spcAft>
              <a:buSzPts val="1100"/>
              <a:buFont typeface="Average"/>
              <a:buChar char="●"/>
            </a:pPr>
            <a:r>
              <a:rPr lang="zh-CN" sz="1100">
                <a:latin typeface="Average"/>
                <a:ea typeface="Average"/>
                <a:cs typeface="Average"/>
                <a:sym typeface="Average"/>
              </a:rPr>
              <a:t>Learning rate</a:t>
            </a:r>
            <a:endParaRPr sz="1100">
              <a:latin typeface="Average"/>
              <a:ea typeface="Average"/>
              <a:cs typeface="Average"/>
              <a:sym typeface="Average"/>
            </a:endParaRPr>
          </a:p>
          <a:p>
            <a:pPr indent="-298450" lvl="0" marL="914400" rtl="0" algn="l">
              <a:lnSpc>
                <a:spcPct val="115000"/>
              </a:lnSpc>
              <a:spcBef>
                <a:spcPts val="0"/>
              </a:spcBef>
              <a:spcAft>
                <a:spcPts val="0"/>
              </a:spcAft>
              <a:buSzPts val="1100"/>
              <a:buFont typeface="Average"/>
              <a:buChar char="●"/>
            </a:pPr>
            <a:r>
              <a:rPr lang="zh-CN" sz="1100">
                <a:latin typeface="Average"/>
                <a:ea typeface="Average"/>
                <a:cs typeface="Average"/>
                <a:sym typeface="Average"/>
              </a:rPr>
              <a:t>RPN anchor scale : This adjusts pixel level for detection of Region proposals.</a:t>
            </a:r>
            <a:endParaRPr sz="1100">
              <a:latin typeface="Average"/>
              <a:ea typeface="Average"/>
              <a:cs typeface="Average"/>
              <a:sym typeface="Average"/>
            </a:endParaRPr>
          </a:p>
          <a:p>
            <a:pPr indent="-298450" lvl="0" marL="914400" rtl="0" algn="l">
              <a:lnSpc>
                <a:spcPct val="115000"/>
              </a:lnSpc>
              <a:spcBef>
                <a:spcPts val="0"/>
              </a:spcBef>
              <a:spcAft>
                <a:spcPts val="0"/>
              </a:spcAft>
              <a:buSzPts val="1100"/>
              <a:buFont typeface="Average"/>
              <a:buChar char="●"/>
            </a:pPr>
            <a:r>
              <a:rPr lang="zh-CN" sz="1100">
                <a:latin typeface="Average"/>
                <a:ea typeface="Average"/>
                <a:cs typeface="Average"/>
                <a:sym typeface="Average"/>
              </a:rPr>
              <a:t>Detection threshold: This adjusts the detection threshold to give room to false positives when the objects detected are much smaller</a:t>
            </a:r>
            <a:endParaRPr sz="1100">
              <a:latin typeface="Average"/>
              <a:ea typeface="Average"/>
              <a:cs typeface="Average"/>
              <a:sym typeface="Average"/>
            </a:endParaRPr>
          </a:p>
          <a:p>
            <a:pPr indent="-298450" lvl="0" marL="914400" rtl="0" algn="l">
              <a:lnSpc>
                <a:spcPct val="115000"/>
              </a:lnSpc>
              <a:spcBef>
                <a:spcPts val="0"/>
              </a:spcBef>
              <a:spcAft>
                <a:spcPts val="0"/>
              </a:spcAft>
              <a:buSzPts val="1100"/>
              <a:buFont typeface="Average"/>
              <a:buChar char="●"/>
            </a:pPr>
            <a:r>
              <a:rPr lang="zh-CN" sz="1100">
                <a:latin typeface="Average"/>
                <a:ea typeface="Average"/>
                <a:cs typeface="Average"/>
                <a:sym typeface="Average"/>
              </a:rPr>
              <a:t>non-maximum suppression : It groups highly overlapped detection into one class to avoid duplication</a:t>
            </a:r>
            <a:r>
              <a:rPr lang="zh-CN" sz="1100">
                <a:solidFill>
                  <a:srgbClr val="0E101A"/>
                </a:solidFill>
                <a:latin typeface="Average"/>
                <a:ea typeface="Average"/>
                <a:cs typeface="Average"/>
                <a:sym typeface="Average"/>
              </a:rPr>
              <a:t>.</a:t>
            </a:r>
            <a:endParaRPr sz="1100">
              <a:solidFill>
                <a:srgbClr val="0E101A"/>
              </a:solidFill>
              <a:latin typeface="Average"/>
              <a:ea typeface="Average"/>
              <a:cs typeface="Average"/>
              <a:sym typeface="Average"/>
            </a:endParaRPr>
          </a:p>
          <a:p>
            <a:pPr indent="0" lvl="0" marL="0" rtl="0" algn="l">
              <a:lnSpc>
                <a:spcPct val="115000"/>
              </a:lnSpc>
              <a:spcBef>
                <a:spcPts val="0"/>
              </a:spcBef>
              <a:spcAft>
                <a:spcPts val="0"/>
              </a:spcAft>
              <a:buNone/>
            </a:pPr>
            <a:r>
              <a:t/>
            </a:r>
            <a:endParaRPr sz="1100">
              <a:solidFill>
                <a:srgbClr val="0E101A"/>
              </a:solidFill>
              <a:latin typeface="Arial"/>
              <a:ea typeface="Arial"/>
              <a:cs typeface="Arial"/>
              <a:sym typeface="Arial"/>
            </a:endParaRPr>
          </a:p>
          <a:p>
            <a:pPr indent="0" lvl="0" marL="457200" rtl="0" algn="l">
              <a:spcBef>
                <a:spcPts val="0"/>
              </a:spcBef>
              <a:spcAft>
                <a:spcPts val="0"/>
              </a:spcAft>
              <a:buNone/>
            </a:pPr>
            <a:r>
              <a:t/>
            </a:r>
            <a:endParaRPr sz="1800">
              <a:solidFill>
                <a:schemeClr val="lt2"/>
              </a:solidFill>
              <a:latin typeface="Average"/>
              <a:ea typeface="Average"/>
              <a:cs typeface="Average"/>
              <a:sym typeface="Average"/>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sp>
        <p:nvSpPr>
          <p:cNvPr id="495" name="Google Shape;495;p50"/>
          <p:cNvSpPr txBox="1"/>
          <p:nvPr>
            <p:ph idx="4294967295" type="title"/>
          </p:nvPr>
        </p:nvSpPr>
        <p:spPr>
          <a:xfrm>
            <a:off x="234625" y="86675"/>
            <a:ext cx="8316300" cy="6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rPr>
              <a:t>Analytics &amp; Algorithms -Damage Assessment</a:t>
            </a:r>
            <a:endParaRPr>
              <a:solidFill>
                <a:schemeClr val="lt2"/>
              </a:solidFill>
            </a:endParaRPr>
          </a:p>
          <a:p>
            <a:pPr indent="0" lvl="0" marL="0" marR="0" rtl="0" algn="l">
              <a:lnSpc>
                <a:spcPct val="100000"/>
              </a:lnSpc>
              <a:spcBef>
                <a:spcPts val="0"/>
              </a:spcBef>
              <a:spcAft>
                <a:spcPts val="0"/>
              </a:spcAft>
              <a:buNone/>
            </a:pPr>
            <a:r>
              <a:t/>
            </a:r>
            <a:endParaRPr sz="1800">
              <a:solidFill>
                <a:schemeClr val="lt2"/>
              </a:solidFill>
              <a:latin typeface="Average"/>
              <a:ea typeface="Average"/>
              <a:cs typeface="Average"/>
              <a:sym typeface="Average"/>
            </a:endParaRPr>
          </a:p>
          <a:p>
            <a:pPr indent="0" lvl="0" marL="0" rtl="0" algn="l">
              <a:spcBef>
                <a:spcPts val="0"/>
              </a:spcBef>
              <a:spcAft>
                <a:spcPts val="0"/>
              </a:spcAft>
              <a:buNone/>
            </a:pPr>
            <a:r>
              <a:t/>
            </a:r>
            <a:endParaRPr>
              <a:solidFill>
                <a:schemeClr val="lt2"/>
              </a:solidFill>
            </a:endParaRPr>
          </a:p>
        </p:txBody>
      </p:sp>
      <p:pic>
        <p:nvPicPr>
          <p:cNvPr id="496" name="Google Shape;496;p50"/>
          <p:cNvPicPr preferRelativeResize="0"/>
          <p:nvPr/>
        </p:nvPicPr>
        <p:blipFill>
          <a:blip r:embed="rId3">
            <a:alphaModFix/>
          </a:blip>
          <a:stretch>
            <a:fillRect/>
          </a:stretch>
        </p:blipFill>
        <p:spPr>
          <a:xfrm>
            <a:off x="635225" y="932250"/>
            <a:ext cx="7251473" cy="4050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pic>
        <p:nvPicPr>
          <p:cNvPr id="502" name="Google Shape;502;p51"/>
          <p:cNvPicPr preferRelativeResize="0"/>
          <p:nvPr/>
        </p:nvPicPr>
        <p:blipFill>
          <a:blip r:embed="rId3">
            <a:alphaModFix/>
          </a:blip>
          <a:stretch>
            <a:fillRect/>
          </a:stretch>
        </p:blipFill>
        <p:spPr>
          <a:xfrm>
            <a:off x="345275" y="1083525"/>
            <a:ext cx="3855250" cy="3843275"/>
          </a:xfrm>
          <a:prstGeom prst="rect">
            <a:avLst/>
          </a:prstGeom>
          <a:noFill/>
          <a:ln>
            <a:noFill/>
          </a:ln>
        </p:spPr>
      </p:pic>
      <p:pic>
        <p:nvPicPr>
          <p:cNvPr id="503" name="Google Shape;503;p51"/>
          <p:cNvPicPr preferRelativeResize="0"/>
          <p:nvPr/>
        </p:nvPicPr>
        <p:blipFill>
          <a:blip r:embed="rId4">
            <a:alphaModFix/>
          </a:blip>
          <a:stretch>
            <a:fillRect/>
          </a:stretch>
        </p:blipFill>
        <p:spPr>
          <a:xfrm>
            <a:off x="4695675" y="1060182"/>
            <a:ext cx="3855250" cy="3872919"/>
          </a:xfrm>
          <a:prstGeom prst="rect">
            <a:avLst/>
          </a:prstGeom>
          <a:noFill/>
          <a:ln>
            <a:noFill/>
          </a:ln>
        </p:spPr>
      </p:pic>
      <p:sp>
        <p:nvSpPr>
          <p:cNvPr id="504" name="Google Shape;504;p51"/>
          <p:cNvSpPr txBox="1"/>
          <p:nvPr/>
        </p:nvSpPr>
        <p:spPr>
          <a:xfrm>
            <a:off x="1024450" y="632225"/>
            <a:ext cx="2496900" cy="4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chemeClr val="dk1"/>
                </a:solidFill>
                <a:latin typeface="Average"/>
                <a:ea typeface="Average"/>
                <a:cs typeface="Average"/>
                <a:sym typeface="Average"/>
              </a:rPr>
              <a:t>Ground Truth</a:t>
            </a:r>
            <a:endParaRPr>
              <a:solidFill>
                <a:schemeClr val="dk1"/>
              </a:solidFill>
              <a:latin typeface="Average"/>
              <a:ea typeface="Average"/>
              <a:cs typeface="Average"/>
              <a:sym typeface="Average"/>
            </a:endParaRPr>
          </a:p>
        </p:txBody>
      </p:sp>
      <p:sp>
        <p:nvSpPr>
          <p:cNvPr id="505" name="Google Shape;505;p51"/>
          <p:cNvSpPr txBox="1"/>
          <p:nvPr/>
        </p:nvSpPr>
        <p:spPr>
          <a:xfrm>
            <a:off x="5203400" y="632225"/>
            <a:ext cx="2496900" cy="4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chemeClr val="dk1"/>
                </a:solidFill>
                <a:latin typeface="Average"/>
                <a:ea typeface="Average"/>
                <a:cs typeface="Average"/>
                <a:sym typeface="Average"/>
              </a:rPr>
              <a:t>After Detection</a:t>
            </a:r>
            <a:endParaRPr>
              <a:solidFill>
                <a:schemeClr val="dk1"/>
              </a:solidFill>
              <a:latin typeface="Average"/>
              <a:ea typeface="Average"/>
              <a:cs typeface="Average"/>
              <a:sym typeface="Average"/>
            </a:endParaRPr>
          </a:p>
        </p:txBody>
      </p:sp>
      <p:pic>
        <p:nvPicPr>
          <p:cNvPr id="506" name="Google Shape;506;p51"/>
          <p:cNvPicPr preferRelativeResize="0"/>
          <p:nvPr/>
        </p:nvPicPr>
        <p:blipFill>
          <a:blip r:embed="rId5">
            <a:alphaModFix/>
          </a:blip>
          <a:stretch>
            <a:fillRect/>
          </a:stretch>
        </p:blipFill>
        <p:spPr>
          <a:xfrm>
            <a:off x="1785938" y="53225"/>
            <a:ext cx="5572125" cy="57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96" name="Google Shape;96;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97" name="Google Shape;97;p16"/>
          <p:cNvSpPr txBox="1"/>
          <p:nvPr>
            <p:ph idx="4294967295" type="subTitle"/>
          </p:nvPr>
        </p:nvSpPr>
        <p:spPr>
          <a:xfrm>
            <a:off x="143325" y="827400"/>
            <a:ext cx="3819900" cy="403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zh-CN">
                <a:solidFill>
                  <a:schemeClr val="lt2"/>
                </a:solidFill>
              </a:rPr>
              <a:t>Satellite</a:t>
            </a:r>
            <a:r>
              <a:rPr lang="zh-CN">
                <a:solidFill>
                  <a:schemeClr val="lt2"/>
                </a:solidFill>
              </a:rPr>
              <a:t> images provide fast information regarding damaged areas</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FEMA and others currently manually review images for building damage </a:t>
            </a:r>
            <a:endParaRPr>
              <a:solidFill>
                <a:schemeClr val="lt2"/>
              </a:solidFill>
            </a:endParaRPr>
          </a:p>
          <a:p>
            <a:pPr indent="-342900" lvl="0" marL="457200" rtl="0" algn="l">
              <a:spcBef>
                <a:spcPts val="1000"/>
              </a:spcBef>
              <a:spcAft>
                <a:spcPts val="0"/>
              </a:spcAft>
              <a:buClr>
                <a:schemeClr val="lt2"/>
              </a:buClr>
              <a:buSzPts val="1800"/>
              <a:buChar char="●"/>
            </a:pPr>
            <a:r>
              <a:rPr lang="zh-CN">
                <a:solidFill>
                  <a:schemeClr val="lt2"/>
                </a:solidFill>
              </a:rPr>
              <a:t>Provide assessments according to the United States National Grid</a:t>
            </a:r>
            <a:endParaRPr>
              <a:solidFill>
                <a:schemeClr val="lt2"/>
              </a:solidFill>
            </a:endParaRPr>
          </a:p>
          <a:p>
            <a:pPr indent="-342900" lvl="0" marL="457200" rtl="0" algn="l">
              <a:spcBef>
                <a:spcPts val="1000"/>
              </a:spcBef>
              <a:spcAft>
                <a:spcPts val="1000"/>
              </a:spcAft>
              <a:buClr>
                <a:schemeClr val="lt2"/>
              </a:buClr>
              <a:buSzPts val="1800"/>
              <a:buChar char="●"/>
            </a:pPr>
            <a:r>
              <a:rPr lang="zh-CN">
                <a:solidFill>
                  <a:schemeClr val="lt2"/>
                </a:solidFill>
              </a:rPr>
              <a:t>Need to automate this review process </a:t>
            </a:r>
            <a:endParaRPr>
              <a:solidFill>
                <a:schemeClr val="lt2"/>
              </a:solidFill>
            </a:endParaRPr>
          </a:p>
        </p:txBody>
      </p:sp>
      <p:sp>
        <p:nvSpPr>
          <p:cNvPr id="98" name="Google Shape;98;p16"/>
          <p:cNvSpPr txBox="1"/>
          <p:nvPr>
            <p:ph idx="4294967295" type="title"/>
          </p:nvPr>
        </p:nvSpPr>
        <p:spPr>
          <a:xfrm>
            <a:off x="234625" y="86675"/>
            <a:ext cx="58050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Problem Definition</a:t>
            </a:r>
            <a:endParaRPr/>
          </a:p>
          <a:p>
            <a:pPr indent="0" lvl="0" marL="0" rtl="0" algn="l">
              <a:spcBef>
                <a:spcPts val="0"/>
              </a:spcBef>
              <a:spcAft>
                <a:spcPts val="0"/>
              </a:spcAft>
              <a:buNone/>
            </a:pPr>
            <a:r>
              <a:t/>
            </a:r>
            <a:endParaRPr/>
          </a:p>
        </p:txBody>
      </p:sp>
      <p:sp>
        <p:nvSpPr>
          <p:cNvPr id="99" name="Google Shape;99;p16"/>
          <p:cNvSpPr txBox="1"/>
          <p:nvPr/>
        </p:nvSpPr>
        <p:spPr>
          <a:xfrm>
            <a:off x="8211275" y="376045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[2]</a:t>
            </a:r>
            <a:endParaRPr>
              <a:solidFill>
                <a:schemeClr val="lt2"/>
              </a:solidFill>
              <a:latin typeface="Average"/>
              <a:ea typeface="Average"/>
              <a:cs typeface="Average"/>
              <a:sym typeface="Average"/>
            </a:endParaRPr>
          </a:p>
        </p:txBody>
      </p:sp>
      <p:pic>
        <p:nvPicPr>
          <p:cNvPr id="100" name="Google Shape;100;p16"/>
          <p:cNvPicPr preferRelativeResize="0"/>
          <p:nvPr/>
        </p:nvPicPr>
        <p:blipFill>
          <a:blip r:embed="rId4">
            <a:alphaModFix/>
          </a:blip>
          <a:stretch>
            <a:fillRect/>
          </a:stretch>
        </p:blipFill>
        <p:spPr>
          <a:xfrm>
            <a:off x="5045750" y="1383048"/>
            <a:ext cx="3165525" cy="2377400"/>
          </a:xfrm>
          <a:prstGeom prst="rect">
            <a:avLst/>
          </a:prstGeom>
          <a:noFill/>
          <a:ln>
            <a:noFill/>
          </a:ln>
        </p:spPr>
      </p:pic>
      <p:sp>
        <p:nvSpPr>
          <p:cNvPr id="101" name="Google Shape;101;p16"/>
          <p:cNvSpPr txBox="1"/>
          <p:nvPr/>
        </p:nvSpPr>
        <p:spPr>
          <a:xfrm>
            <a:off x="4650850" y="3760450"/>
            <a:ext cx="3839400" cy="4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chemeClr val="accent3"/>
                </a:solidFill>
                <a:latin typeface="Average"/>
                <a:ea typeface="Average"/>
                <a:cs typeface="Average"/>
                <a:sym typeface="Average"/>
              </a:rPr>
              <a:t>FEMA remote sensing procedure</a:t>
            </a:r>
            <a:endParaRPr>
              <a:solidFill>
                <a:schemeClr val="accent3"/>
              </a:solidFill>
              <a:latin typeface="Average"/>
              <a:ea typeface="Average"/>
              <a:cs typeface="Average"/>
              <a:sym typeface="Averag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52"/>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u="sng"/>
              <a:t>Application</a:t>
            </a:r>
            <a:endParaRPr u="sng"/>
          </a:p>
          <a:p>
            <a:pPr indent="0" lvl="0" marL="0" rtl="0" algn="l">
              <a:spcBef>
                <a:spcPts val="0"/>
              </a:spcBef>
              <a:spcAft>
                <a:spcPts val="0"/>
              </a:spcAft>
              <a:buNone/>
            </a:pPr>
            <a:r>
              <a:t/>
            </a:r>
            <a:endParaRPr sz="3600"/>
          </a:p>
        </p:txBody>
      </p:sp>
      <p:sp>
        <p:nvSpPr>
          <p:cNvPr id="512" name="Google Shape;512;p5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lt1"/>
                </a:solidFill>
              </a:rPr>
              <a:t>‹#›</a:t>
            </a:fld>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pic>
        <p:nvPicPr>
          <p:cNvPr id="517" name="Google Shape;517;p53"/>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518" name="Google Shape;518;p5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519" name="Google Shape;519;p53"/>
          <p:cNvSpPr txBox="1"/>
          <p:nvPr>
            <p:ph idx="4294967295" type="subTitle"/>
          </p:nvPr>
        </p:nvSpPr>
        <p:spPr>
          <a:xfrm>
            <a:off x="179100" y="666275"/>
            <a:ext cx="58050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Modified U-Net with Paired Image Inputs</a:t>
            </a:r>
            <a:endParaRPr u="sng"/>
          </a:p>
          <a:p>
            <a:pPr indent="-342900" lvl="0" marL="457200" rtl="0" algn="l">
              <a:spcBef>
                <a:spcPts val="1600"/>
              </a:spcBef>
              <a:spcAft>
                <a:spcPts val="0"/>
              </a:spcAft>
              <a:buSzPts val="1800"/>
              <a:buChar char="●"/>
            </a:pPr>
            <a:r>
              <a:rPr lang="zh-CN"/>
              <a:t>To establish an MVP — and use inference outputs to validate the financial modeling approach — we applied two, relatively simple, open source U-Nets with near-top-50 weighted score (0.68)</a:t>
            </a:r>
            <a:endParaRPr/>
          </a:p>
          <a:p>
            <a:pPr indent="-317500" lvl="1" marL="914400" rtl="0" algn="l">
              <a:spcBef>
                <a:spcPts val="1000"/>
              </a:spcBef>
              <a:spcAft>
                <a:spcPts val="0"/>
              </a:spcAft>
              <a:buSzPts val="1400"/>
              <a:buChar char="○"/>
            </a:pPr>
            <a:r>
              <a:rPr lang="zh-CN"/>
              <a:t>6–8 GPUs leveraged, both models trained overnight</a:t>
            </a:r>
            <a:endParaRPr/>
          </a:p>
          <a:p>
            <a:pPr indent="-317500" lvl="1" marL="914400" rtl="0" algn="l">
              <a:spcBef>
                <a:spcPts val="1000"/>
              </a:spcBef>
              <a:spcAft>
                <a:spcPts val="0"/>
              </a:spcAft>
              <a:buSzPts val="1400"/>
              <a:buChar char="○"/>
            </a:pPr>
            <a:r>
              <a:rPr lang="zh-CN"/>
              <a:t>Modified U-Nets with EfficientNet encoder blocks</a:t>
            </a:r>
            <a:endParaRPr/>
          </a:p>
          <a:p>
            <a:pPr indent="-342900" lvl="0" marL="457200" rtl="0" algn="l">
              <a:spcBef>
                <a:spcPts val="1000"/>
              </a:spcBef>
              <a:spcAft>
                <a:spcPts val="0"/>
              </a:spcAft>
              <a:buSzPts val="1800"/>
              <a:buChar char="●"/>
            </a:pPr>
            <a:r>
              <a:rPr lang="zh-CN"/>
              <a:t>~5 seconds for inference per image</a:t>
            </a:r>
            <a:endParaRPr/>
          </a:p>
          <a:p>
            <a:pPr indent="-317500" lvl="1" marL="914400" rtl="0" algn="l">
              <a:spcBef>
                <a:spcPts val="1000"/>
              </a:spcBef>
              <a:spcAft>
                <a:spcPts val="0"/>
              </a:spcAft>
              <a:buSzPts val="1400"/>
              <a:buChar char="○"/>
            </a:pPr>
            <a:r>
              <a:rPr lang="zh-CN"/>
              <a:t>Damage classification is done at the pixel level (as opposed to the building level) with the localization applied as a “mask”</a:t>
            </a:r>
            <a:endParaRPr/>
          </a:p>
          <a:p>
            <a:pPr indent="0" lvl="0" marL="457200" rtl="0" algn="l">
              <a:spcBef>
                <a:spcPts val="1000"/>
              </a:spcBef>
              <a:spcAft>
                <a:spcPts val="1600"/>
              </a:spcAft>
              <a:buNone/>
            </a:pPr>
            <a:r>
              <a:t/>
            </a:r>
            <a:endParaRPr/>
          </a:p>
        </p:txBody>
      </p:sp>
      <p:sp>
        <p:nvSpPr>
          <p:cNvPr id="520" name="Google Shape;520;p53"/>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a:p>
            <a:pPr indent="0" lvl="0" marL="0" rtl="0" algn="l">
              <a:spcBef>
                <a:spcPts val="0"/>
              </a:spcBef>
              <a:spcAft>
                <a:spcPts val="0"/>
              </a:spcAft>
              <a:buNone/>
            </a:pPr>
            <a:r>
              <a:t/>
            </a:r>
            <a:endParaRPr/>
          </a:p>
        </p:txBody>
      </p:sp>
      <p:grpSp>
        <p:nvGrpSpPr>
          <p:cNvPr id="521" name="Google Shape;521;p53"/>
          <p:cNvGrpSpPr/>
          <p:nvPr/>
        </p:nvGrpSpPr>
        <p:grpSpPr>
          <a:xfrm>
            <a:off x="6242452" y="152400"/>
            <a:ext cx="2748902" cy="2857686"/>
            <a:chOff x="6112025" y="0"/>
            <a:chExt cx="3032100" cy="3070800"/>
          </a:xfrm>
        </p:grpSpPr>
        <p:sp>
          <p:nvSpPr>
            <p:cNvPr id="522" name="Google Shape;522;p53"/>
            <p:cNvSpPr/>
            <p:nvPr/>
          </p:nvSpPr>
          <p:spPr>
            <a:xfrm>
              <a:off x="6112025" y="0"/>
              <a:ext cx="3032100" cy="307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53"/>
            <p:cNvPicPr preferRelativeResize="0"/>
            <p:nvPr/>
          </p:nvPicPr>
          <p:blipFill>
            <a:blip r:embed="rId4">
              <a:alphaModFix/>
            </a:blip>
            <a:stretch>
              <a:fillRect/>
            </a:stretch>
          </p:blipFill>
          <p:spPr>
            <a:xfrm>
              <a:off x="6243675" y="86675"/>
              <a:ext cx="2795275" cy="2886225"/>
            </a:xfrm>
            <a:prstGeom prst="rect">
              <a:avLst/>
            </a:prstGeom>
            <a:noFill/>
            <a:ln>
              <a:noFill/>
            </a:ln>
          </p:spPr>
        </p:pic>
      </p:grpSp>
      <p:pic>
        <p:nvPicPr>
          <p:cNvPr id="524" name="Google Shape;524;p53"/>
          <p:cNvPicPr preferRelativeResize="0"/>
          <p:nvPr/>
        </p:nvPicPr>
        <p:blipFill>
          <a:blip r:embed="rId5">
            <a:alphaModFix/>
          </a:blip>
          <a:stretch>
            <a:fillRect/>
          </a:stretch>
        </p:blipFill>
        <p:spPr>
          <a:xfrm>
            <a:off x="6242451" y="3086275"/>
            <a:ext cx="2748901" cy="181261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pic>
        <p:nvPicPr>
          <p:cNvPr id="529" name="Google Shape;529;p54"/>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530" name="Google Shape;530;p5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531" name="Google Shape;531;p54"/>
          <p:cNvSpPr/>
          <p:nvPr/>
        </p:nvSpPr>
        <p:spPr>
          <a:xfrm>
            <a:off x="119225" y="1192200"/>
            <a:ext cx="5646000" cy="361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4"/>
          <p:cNvSpPr txBox="1"/>
          <p:nvPr>
            <p:ph idx="4294967295" type="subTitle"/>
          </p:nvPr>
        </p:nvSpPr>
        <p:spPr>
          <a:xfrm>
            <a:off x="179100" y="666275"/>
            <a:ext cx="58050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Overview</a:t>
            </a:r>
            <a:endParaRPr u="sng"/>
          </a:p>
          <a:p>
            <a:pPr indent="-342900" lvl="0" marL="457200" rtl="0" algn="l">
              <a:spcBef>
                <a:spcPts val="1600"/>
              </a:spcBef>
              <a:spcAft>
                <a:spcPts val="0"/>
              </a:spcAft>
              <a:buClr>
                <a:srgbClr val="434343"/>
              </a:buClr>
              <a:buSzPts val="1800"/>
              <a:buChar char="●"/>
            </a:pPr>
            <a:r>
              <a:rPr lang="zh-CN">
                <a:solidFill>
                  <a:srgbClr val="434343"/>
                </a:solidFill>
              </a:rPr>
              <a:t>User inputs </a:t>
            </a:r>
            <a:endParaRPr>
              <a:solidFill>
                <a:srgbClr val="434343"/>
              </a:solidFill>
            </a:endParaRPr>
          </a:p>
          <a:p>
            <a:pPr indent="-317500" lvl="1" marL="914400" rtl="0" algn="l">
              <a:spcBef>
                <a:spcPts val="0"/>
              </a:spcBef>
              <a:spcAft>
                <a:spcPts val="0"/>
              </a:spcAft>
              <a:buClr>
                <a:srgbClr val="434343"/>
              </a:buClr>
              <a:buSzPts val="1400"/>
              <a:buChar char="○"/>
            </a:pPr>
            <a:r>
              <a:rPr lang="zh-CN">
                <a:solidFill>
                  <a:srgbClr val="434343"/>
                </a:solidFill>
              </a:rPr>
              <a:t>before and after image</a:t>
            </a:r>
            <a:endParaRPr>
              <a:solidFill>
                <a:srgbClr val="434343"/>
              </a:solidFill>
            </a:endParaRPr>
          </a:p>
          <a:p>
            <a:pPr indent="-317500" lvl="1" marL="914400" rtl="0" algn="l">
              <a:spcBef>
                <a:spcPts val="0"/>
              </a:spcBef>
              <a:spcAft>
                <a:spcPts val="0"/>
              </a:spcAft>
              <a:buClr>
                <a:srgbClr val="434343"/>
              </a:buClr>
              <a:buSzPts val="1400"/>
              <a:buChar char="○"/>
            </a:pPr>
            <a:r>
              <a:rPr lang="zh-CN">
                <a:solidFill>
                  <a:srgbClr val="434343"/>
                </a:solidFill>
              </a:rPr>
              <a:t>lat/lon of NW and SE corners </a:t>
            </a:r>
            <a:endParaRPr>
              <a:solidFill>
                <a:srgbClr val="434343"/>
              </a:solidFill>
            </a:endParaRPr>
          </a:p>
          <a:p>
            <a:pPr indent="0" lvl="0" marL="457200" rtl="0" algn="l">
              <a:spcBef>
                <a:spcPts val="1600"/>
              </a:spcBef>
              <a:spcAft>
                <a:spcPts val="0"/>
              </a:spcAft>
              <a:buNone/>
            </a:pPr>
            <a:r>
              <a:t/>
            </a:r>
            <a:endParaRPr/>
          </a:p>
          <a:p>
            <a:pPr indent="0" lvl="0" marL="457200" rtl="0" algn="l">
              <a:spcBef>
                <a:spcPts val="1000"/>
              </a:spcBef>
              <a:spcAft>
                <a:spcPts val="1600"/>
              </a:spcAft>
              <a:buNone/>
            </a:pPr>
            <a:r>
              <a:t/>
            </a:r>
            <a:endParaRPr/>
          </a:p>
        </p:txBody>
      </p:sp>
      <p:sp>
        <p:nvSpPr>
          <p:cNvPr id="533" name="Google Shape;533;p54"/>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pic>
        <p:nvPicPr>
          <p:cNvPr id="534" name="Google Shape;534;p54"/>
          <p:cNvPicPr preferRelativeResize="0"/>
          <p:nvPr/>
        </p:nvPicPr>
        <p:blipFill>
          <a:blip r:embed="rId4">
            <a:alphaModFix/>
          </a:blip>
          <a:stretch>
            <a:fillRect/>
          </a:stretch>
        </p:blipFill>
        <p:spPr>
          <a:xfrm>
            <a:off x="3044199" y="2351075"/>
            <a:ext cx="2286651" cy="2286674"/>
          </a:xfrm>
          <a:prstGeom prst="rect">
            <a:avLst/>
          </a:prstGeom>
          <a:noFill/>
          <a:ln>
            <a:noFill/>
          </a:ln>
        </p:spPr>
      </p:pic>
      <p:pic>
        <p:nvPicPr>
          <p:cNvPr id="535" name="Google Shape;535;p54"/>
          <p:cNvPicPr preferRelativeResize="0"/>
          <p:nvPr/>
        </p:nvPicPr>
        <p:blipFill>
          <a:blip r:embed="rId5">
            <a:alphaModFix/>
          </a:blip>
          <a:stretch>
            <a:fillRect/>
          </a:stretch>
        </p:blipFill>
        <p:spPr>
          <a:xfrm>
            <a:off x="287725" y="2400588"/>
            <a:ext cx="2187651" cy="2187651"/>
          </a:xfrm>
          <a:prstGeom prst="rect">
            <a:avLst/>
          </a:prstGeom>
          <a:noFill/>
          <a:ln>
            <a:noFill/>
          </a:ln>
        </p:spPr>
      </p:pic>
      <p:sp>
        <p:nvSpPr>
          <p:cNvPr id="536" name="Google Shape;536;p54"/>
          <p:cNvSpPr/>
          <p:nvPr/>
        </p:nvSpPr>
        <p:spPr>
          <a:xfrm>
            <a:off x="6506025" y="306575"/>
            <a:ext cx="19077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Model</a:t>
            </a:r>
            <a:endParaRPr/>
          </a:p>
        </p:txBody>
      </p:sp>
      <p:cxnSp>
        <p:nvCxnSpPr>
          <p:cNvPr id="537" name="Google Shape;537;p54"/>
          <p:cNvCxnSpPr>
            <a:endCxn id="536" idx="1"/>
          </p:cNvCxnSpPr>
          <p:nvPr/>
        </p:nvCxnSpPr>
        <p:spPr>
          <a:xfrm flipH="1" rot="10800000">
            <a:off x="5696925" y="549275"/>
            <a:ext cx="809100" cy="702600"/>
          </a:xfrm>
          <a:prstGeom prst="straightConnector1">
            <a:avLst/>
          </a:prstGeom>
          <a:noFill/>
          <a:ln cap="flat" cmpd="sng" w="9525">
            <a:solidFill>
              <a:srgbClr val="FF0000"/>
            </a:solidFill>
            <a:prstDash val="solid"/>
            <a:round/>
            <a:headEnd len="med" w="med" type="none"/>
            <a:tailEnd len="med" w="med" type="triangle"/>
          </a:ln>
        </p:spPr>
      </p:cxnSp>
      <p:cxnSp>
        <p:nvCxnSpPr>
          <p:cNvPr id="538" name="Google Shape;538;p54"/>
          <p:cNvCxnSpPr>
            <a:stCxn id="536" idx="2"/>
            <a:endCxn id="539" idx="0"/>
          </p:cNvCxnSpPr>
          <p:nvPr/>
        </p:nvCxnSpPr>
        <p:spPr>
          <a:xfrm>
            <a:off x="7459875" y="791975"/>
            <a:ext cx="0" cy="1263000"/>
          </a:xfrm>
          <a:prstGeom prst="straightConnector1">
            <a:avLst/>
          </a:prstGeom>
          <a:noFill/>
          <a:ln cap="flat" cmpd="sng" w="9525">
            <a:solidFill>
              <a:srgbClr val="FF0000"/>
            </a:solidFill>
            <a:prstDash val="solid"/>
            <a:round/>
            <a:headEnd len="med" w="med" type="none"/>
            <a:tailEnd len="med" w="med" type="triangle"/>
          </a:ln>
        </p:spPr>
      </p:cxnSp>
      <p:pic>
        <p:nvPicPr>
          <p:cNvPr id="540" name="Google Shape;540;p54"/>
          <p:cNvPicPr preferRelativeResize="0"/>
          <p:nvPr/>
        </p:nvPicPr>
        <p:blipFill>
          <a:blip r:embed="rId6">
            <a:alphaModFix/>
          </a:blip>
          <a:stretch>
            <a:fillRect/>
          </a:stretch>
        </p:blipFill>
        <p:spPr>
          <a:xfrm>
            <a:off x="6093700" y="2096400"/>
            <a:ext cx="2855101" cy="284614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pic>
        <p:nvPicPr>
          <p:cNvPr id="545" name="Google Shape;545;p55"/>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546" name="Google Shape;546;p5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547" name="Google Shape;547;p55"/>
          <p:cNvSpPr txBox="1"/>
          <p:nvPr>
            <p:ph idx="4294967295" type="subTitle"/>
          </p:nvPr>
        </p:nvSpPr>
        <p:spPr>
          <a:xfrm>
            <a:off x="179050" y="666275"/>
            <a:ext cx="86343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Workflow</a:t>
            </a:r>
            <a:endParaRPr u="sng"/>
          </a:p>
          <a:p>
            <a:pPr indent="0" lvl="0" marL="0" rtl="0" algn="l">
              <a:lnSpc>
                <a:spcPct val="100000"/>
              </a:lnSpc>
              <a:spcBef>
                <a:spcPts val="1600"/>
              </a:spcBef>
              <a:spcAft>
                <a:spcPts val="0"/>
              </a:spcAft>
              <a:buNone/>
            </a:pPr>
            <a:r>
              <a:rPr lang="zh-CN" sz="1400" u="sng"/>
              <a:t>inputs</a:t>
            </a:r>
            <a:endParaRPr sz="1400" u="sng"/>
          </a:p>
          <a:p>
            <a:pPr indent="-317500" lvl="0" marL="457200" rtl="0" algn="l">
              <a:lnSpc>
                <a:spcPct val="100000"/>
              </a:lnSpc>
              <a:spcBef>
                <a:spcPts val="1600"/>
              </a:spcBef>
              <a:spcAft>
                <a:spcPts val="0"/>
              </a:spcAft>
              <a:buSzPts val="1400"/>
              <a:buChar char="●"/>
            </a:pPr>
            <a:r>
              <a:rPr lang="zh-CN" sz="1400"/>
              <a:t>Before and after image </a:t>
            </a:r>
            <a:endParaRPr sz="1400"/>
          </a:p>
          <a:p>
            <a:pPr indent="-317500" lvl="0" marL="457200" rtl="0" algn="l">
              <a:lnSpc>
                <a:spcPct val="100000"/>
              </a:lnSpc>
              <a:spcBef>
                <a:spcPts val="0"/>
              </a:spcBef>
              <a:spcAft>
                <a:spcPts val="0"/>
              </a:spcAft>
              <a:buSzPts val="1400"/>
              <a:buChar char="●"/>
            </a:pPr>
            <a:r>
              <a:rPr lang="zh-CN" sz="1400"/>
              <a:t>NE and SW corner lat/lons</a:t>
            </a:r>
            <a:endParaRPr sz="1400"/>
          </a:p>
          <a:p>
            <a:pPr indent="0" lvl="0" marL="0" rtl="0" algn="l">
              <a:lnSpc>
                <a:spcPct val="100000"/>
              </a:lnSpc>
              <a:spcBef>
                <a:spcPts val="1600"/>
              </a:spcBef>
              <a:spcAft>
                <a:spcPts val="0"/>
              </a:spcAft>
              <a:buNone/>
            </a:pPr>
            <a:r>
              <a:rPr lang="zh-CN" sz="1400" u="sng"/>
              <a:t>methods (should be ~15 seconds)</a:t>
            </a:r>
            <a:endParaRPr sz="1400" u="sng"/>
          </a:p>
          <a:p>
            <a:pPr indent="-317500" lvl="0" marL="457200" rtl="0" algn="l">
              <a:lnSpc>
                <a:spcPct val="100000"/>
              </a:lnSpc>
              <a:spcBef>
                <a:spcPts val="1600"/>
              </a:spcBef>
              <a:spcAft>
                <a:spcPts val="0"/>
              </a:spcAft>
              <a:buSzPts val="1400"/>
              <a:buChar char="●"/>
            </a:pPr>
            <a:r>
              <a:rPr lang="zh-CN" sz="1400"/>
              <a:t>run building localization and damage assessment and output pixel map (5~sec)</a:t>
            </a:r>
            <a:endParaRPr sz="1400"/>
          </a:p>
          <a:p>
            <a:pPr indent="-317500" lvl="0" marL="457200" rtl="0" algn="l">
              <a:lnSpc>
                <a:spcPct val="100000"/>
              </a:lnSpc>
              <a:spcBef>
                <a:spcPts val="0"/>
              </a:spcBef>
              <a:spcAft>
                <a:spcPts val="0"/>
              </a:spcAft>
              <a:buSzPts val="1400"/>
              <a:buChar char="●"/>
            </a:pPr>
            <a:r>
              <a:rPr lang="zh-CN" sz="1400"/>
              <a:t>convert building masks to polygons </a:t>
            </a:r>
            <a:endParaRPr sz="1400"/>
          </a:p>
          <a:p>
            <a:pPr indent="-317500" lvl="0" marL="457200" rtl="0" algn="l">
              <a:lnSpc>
                <a:spcPct val="100000"/>
              </a:lnSpc>
              <a:spcBef>
                <a:spcPts val="0"/>
              </a:spcBef>
              <a:spcAft>
                <a:spcPts val="0"/>
              </a:spcAft>
              <a:buSzPts val="1400"/>
              <a:buChar char="●"/>
            </a:pPr>
            <a:r>
              <a:rPr lang="zh-CN" sz="1400"/>
              <a:t>divide polygons into smaller polygons (to ensure all USNG grids are represented)</a:t>
            </a:r>
            <a:endParaRPr sz="1400"/>
          </a:p>
          <a:p>
            <a:pPr indent="-317500" lvl="0" marL="457200" rtl="0" algn="l">
              <a:lnSpc>
                <a:spcPct val="100000"/>
              </a:lnSpc>
              <a:spcBef>
                <a:spcPts val="0"/>
              </a:spcBef>
              <a:spcAft>
                <a:spcPts val="0"/>
              </a:spcAft>
              <a:buSzPts val="1400"/>
              <a:buChar char="●"/>
            </a:pPr>
            <a:r>
              <a:rPr lang="zh-CN" sz="1400"/>
              <a:t>find centroids of polygons in lat/lon</a:t>
            </a:r>
            <a:endParaRPr sz="1400"/>
          </a:p>
          <a:p>
            <a:pPr indent="-317500" lvl="0" marL="457200" rtl="0" algn="l">
              <a:lnSpc>
                <a:spcPct val="100000"/>
              </a:lnSpc>
              <a:spcBef>
                <a:spcPts val="0"/>
              </a:spcBef>
              <a:spcAft>
                <a:spcPts val="0"/>
              </a:spcAft>
              <a:buSzPts val="1400"/>
              <a:buChar char="●"/>
            </a:pPr>
            <a:r>
              <a:rPr lang="zh-CN" sz="1400"/>
              <a:t>find MGRS grids coords for each centroid lat/lon using our in-house function</a:t>
            </a:r>
            <a:endParaRPr sz="1400"/>
          </a:p>
          <a:p>
            <a:pPr indent="-317500" lvl="0" marL="457200" rtl="0" algn="l">
              <a:lnSpc>
                <a:spcPct val="100000"/>
              </a:lnSpc>
              <a:spcBef>
                <a:spcPts val="0"/>
              </a:spcBef>
              <a:spcAft>
                <a:spcPts val="0"/>
              </a:spcAft>
              <a:buSzPts val="1400"/>
              <a:buChar char="●"/>
            </a:pPr>
            <a:r>
              <a:rPr lang="zh-CN" sz="1400"/>
              <a:t>convert MGRS grid coords to image coordiantes</a:t>
            </a:r>
            <a:endParaRPr sz="1400"/>
          </a:p>
          <a:p>
            <a:pPr indent="-317500" lvl="0" marL="457200" rtl="0" algn="l">
              <a:lnSpc>
                <a:spcPct val="100000"/>
              </a:lnSpc>
              <a:spcBef>
                <a:spcPts val="0"/>
              </a:spcBef>
              <a:spcAft>
                <a:spcPts val="0"/>
              </a:spcAft>
              <a:buSzPts val="1400"/>
              <a:buChar char="●"/>
            </a:pPr>
            <a:r>
              <a:rPr lang="zh-CN" sz="1400"/>
              <a:t>sum pixel values within each MGRS grid multiplied by sqft/pixel and $/sqft based on zip code </a:t>
            </a:r>
            <a:endParaRPr sz="1400"/>
          </a:p>
          <a:p>
            <a:pPr indent="0" lvl="0" marL="0" rtl="0" algn="l">
              <a:lnSpc>
                <a:spcPct val="100000"/>
              </a:lnSpc>
              <a:spcBef>
                <a:spcPts val="1600"/>
              </a:spcBef>
              <a:spcAft>
                <a:spcPts val="0"/>
              </a:spcAft>
              <a:buNone/>
            </a:pPr>
            <a:r>
              <a:rPr lang="zh-CN" sz="1400" u="sng"/>
              <a:t>outputs</a:t>
            </a:r>
            <a:endParaRPr sz="1400" u="sng"/>
          </a:p>
          <a:p>
            <a:pPr indent="-317500" lvl="0" marL="457200" rtl="0" algn="l">
              <a:lnSpc>
                <a:spcPct val="100000"/>
              </a:lnSpc>
              <a:spcBef>
                <a:spcPts val="1600"/>
              </a:spcBef>
              <a:spcAft>
                <a:spcPts val="0"/>
              </a:spcAft>
              <a:buSzPts val="1400"/>
              <a:buChar char="●"/>
            </a:pPr>
            <a:r>
              <a:rPr lang="zh-CN" sz="1400"/>
              <a:t>display image with USNG overlaid with </a:t>
            </a:r>
            <a:r>
              <a:rPr lang="zh-CN" sz="1400"/>
              <a:t>aggregate cost</a:t>
            </a:r>
            <a:endParaRPr sz="1400"/>
          </a:p>
          <a:p>
            <a:pPr indent="0" lvl="0" marL="0" rtl="0" algn="l">
              <a:lnSpc>
                <a:spcPct val="100000"/>
              </a:lnSpc>
              <a:spcBef>
                <a:spcPts val="1600"/>
              </a:spcBef>
              <a:spcAft>
                <a:spcPts val="0"/>
              </a:spcAft>
              <a:buNone/>
            </a:pPr>
            <a:r>
              <a:t/>
            </a:r>
            <a:endParaRPr sz="1400" u="sng"/>
          </a:p>
          <a:p>
            <a:pPr indent="0" lvl="0" marL="0" rtl="0" algn="l">
              <a:lnSpc>
                <a:spcPct val="100000"/>
              </a:lnSpc>
              <a:spcBef>
                <a:spcPts val="1600"/>
              </a:spcBef>
              <a:spcAft>
                <a:spcPts val="0"/>
              </a:spcAft>
              <a:buNone/>
            </a:pPr>
            <a:r>
              <a:t/>
            </a:r>
            <a:endParaRPr sz="1400"/>
          </a:p>
          <a:p>
            <a:pPr indent="0" lvl="0" marL="457200" rtl="0" algn="l">
              <a:spcBef>
                <a:spcPts val="1000"/>
              </a:spcBef>
              <a:spcAft>
                <a:spcPts val="1600"/>
              </a:spcAft>
              <a:buNone/>
            </a:pPr>
            <a:r>
              <a:t/>
            </a:r>
            <a:endParaRPr/>
          </a:p>
        </p:txBody>
      </p:sp>
      <p:sp>
        <p:nvSpPr>
          <p:cNvPr id="548" name="Google Shape;548;p55"/>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pic>
        <p:nvPicPr>
          <p:cNvPr id="553" name="Google Shape;553;p56"/>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554" name="Google Shape;554;p5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555" name="Google Shape;555;p56"/>
          <p:cNvSpPr/>
          <p:nvPr/>
        </p:nvSpPr>
        <p:spPr>
          <a:xfrm>
            <a:off x="119225" y="1192200"/>
            <a:ext cx="5646000" cy="361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6"/>
          <p:cNvSpPr txBox="1"/>
          <p:nvPr>
            <p:ph idx="4294967295" type="subTitle"/>
          </p:nvPr>
        </p:nvSpPr>
        <p:spPr>
          <a:xfrm>
            <a:off x="179100" y="666275"/>
            <a:ext cx="58050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Methods</a:t>
            </a:r>
            <a:endParaRPr u="sng"/>
          </a:p>
          <a:p>
            <a:pPr indent="-342900" lvl="0" marL="457200" rtl="0" algn="l">
              <a:spcBef>
                <a:spcPts val="1600"/>
              </a:spcBef>
              <a:spcAft>
                <a:spcPts val="0"/>
              </a:spcAft>
              <a:buClr>
                <a:srgbClr val="434343"/>
              </a:buClr>
              <a:buSzPts val="1800"/>
              <a:buChar char="●"/>
            </a:pPr>
            <a:r>
              <a:rPr lang="zh-CN">
                <a:solidFill>
                  <a:srgbClr val="434343"/>
                </a:solidFill>
              </a:rPr>
              <a:t>User inputs </a:t>
            </a:r>
            <a:endParaRPr>
              <a:solidFill>
                <a:srgbClr val="434343"/>
              </a:solidFill>
            </a:endParaRPr>
          </a:p>
          <a:p>
            <a:pPr indent="-317500" lvl="1" marL="914400" rtl="0" algn="l">
              <a:spcBef>
                <a:spcPts val="0"/>
              </a:spcBef>
              <a:spcAft>
                <a:spcPts val="0"/>
              </a:spcAft>
              <a:buClr>
                <a:srgbClr val="434343"/>
              </a:buClr>
              <a:buSzPts val="1400"/>
              <a:buChar char="○"/>
            </a:pPr>
            <a:r>
              <a:rPr lang="zh-CN">
                <a:solidFill>
                  <a:srgbClr val="434343"/>
                </a:solidFill>
              </a:rPr>
              <a:t>before and after image</a:t>
            </a:r>
            <a:endParaRPr>
              <a:solidFill>
                <a:srgbClr val="434343"/>
              </a:solidFill>
            </a:endParaRPr>
          </a:p>
          <a:p>
            <a:pPr indent="-317500" lvl="1" marL="914400" rtl="0" algn="l">
              <a:spcBef>
                <a:spcPts val="0"/>
              </a:spcBef>
              <a:spcAft>
                <a:spcPts val="0"/>
              </a:spcAft>
              <a:buClr>
                <a:srgbClr val="434343"/>
              </a:buClr>
              <a:buSzPts val="1400"/>
              <a:buChar char="○"/>
            </a:pPr>
            <a:r>
              <a:rPr lang="zh-CN">
                <a:solidFill>
                  <a:srgbClr val="434343"/>
                </a:solidFill>
              </a:rPr>
              <a:t>lat/lon of NW and SE corners </a:t>
            </a:r>
            <a:endParaRPr>
              <a:solidFill>
                <a:srgbClr val="434343"/>
              </a:solidFill>
            </a:endParaRPr>
          </a:p>
          <a:p>
            <a:pPr indent="0" lvl="0" marL="457200" rtl="0" algn="l">
              <a:spcBef>
                <a:spcPts val="1600"/>
              </a:spcBef>
              <a:spcAft>
                <a:spcPts val="0"/>
              </a:spcAft>
              <a:buNone/>
            </a:pPr>
            <a:r>
              <a:t/>
            </a:r>
            <a:endParaRPr/>
          </a:p>
          <a:p>
            <a:pPr indent="0" lvl="0" marL="457200" rtl="0" algn="l">
              <a:spcBef>
                <a:spcPts val="1000"/>
              </a:spcBef>
              <a:spcAft>
                <a:spcPts val="1600"/>
              </a:spcAft>
              <a:buNone/>
            </a:pPr>
            <a:r>
              <a:t/>
            </a:r>
            <a:endParaRPr/>
          </a:p>
        </p:txBody>
      </p:sp>
      <p:sp>
        <p:nvSpPr>
          <p:cNvPr id="557" name="Google Shape;557;p56"/>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pic>
        <p:nvPicPr>
          <p:cNvPr id="558" name="Google Shape;558;p56"/>
          <p:cNvPicPr preferRelativeResize="0"/>
          <p:nvPr/>
        </p:nvPicPr>
        <p:blipFill>
          <a:blip r:embed="rId4">
            <a:alphaModFix/>
          </a:blip>
          <a:stretch>
            <a:fillRect/>
          </a:stretch>
        </p:blipFill>
        <p:spPr>
          <a:xfrm>
            <a:off x="3044199" y="2351075"/>
            <a:ext cx="2286651" cy="2286674"/>
          </a:xfrm>
          <a:prstGeom prst="rect">
            <a:avLst/>
          </a:prstGeom>
          <a:noFill/>
          <a:ln>
            <a:noFill/>
          </a:ln>
        </p:spPr>
      </p:pic>
      <p:pic>
        <p:nvPicPr>
          <p:cNvPr id="559" name="Google Shape;559;p56"/>
          <p:cNvPicPr preferRelativeResize="0"/>
          <p:nvPr/>
        </p:nvPicPr>
        <p:blipFill>
          <a:blip r:embed="rId5">
            <a:alphaModFix/>
          </a:blip>
          <a:stretch>
            <a:fillRect/>
          </a:stretch>
        </p:blipFill>
        <p:spPr>
          <a:xfrm>
            <a:off x="287725" y="2400588"/>
            <a:ext cx="2187651" cy="2187651"/>
          </a:xfrm>
          <a:prstGeom prst="rect">
            <a:avLst/>
          </a:prstGeom>
          <a:noFill/>
          <a:ln>
            <a:noFill/>
          </a:ln>
        </p:spPr>
      </p:pic>
      <p:sp>
        <p:nvSpPr>
          <p:cNvPr id="560" name="Google Shape;560;p56"/>
          <p:cNvSpPr/>
          <p:nvPr/>
        </p:nvSpPr>
        <p:spPr>
          <a:xfrm>
            <a:off x="6506025" y="306575"/>
            <a:ext cx="19077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Damage Classification Model</a:t>
            </a:r>
            <a:endParaRPr/>
          </a:p>
        </p:txBody>
      </p:sp>
      <p:cxnSp>
        <p:nvCxnSpPr>
          <p:cNvPr id="561" name="Google Shape;561;p56"/>
          <p:cNvCxnSpPr>
            <a:endCxn id="560" idx="1"/>
          </p:cNvCxnSpPr>
          <p:nvPr/>
        </p:nvCxnSpPr>
        <p:spPr>
          <a:xfrm flipH="1" rot="10800000">
            <a:off x="5696925" y="549275"/>
            <a:ext cx="809100" cy="702600"/>
          </a:xfrm>
          <a:prstGeom prst="straightConnector1">
            <a:avLst/>
          </a:prstGeom>
          <a:noFill/>
          <a:ln cap="flat" cmpd="sng" w="9525">
            <a:solidFill>
              <a:srgbClr val="FF0000"/>
            </a:solidFill>
            <a:prstDash val="solid"/>
            <a:round/>
            <a:headEnd len="med" w="med" type="none"/>
            <a:tailEnd len="med" w="med" type="triangle"/>
          </a:ln>
        </p:spPr>
      </p:cxnSp>
      <p:pic>
        <p:nvPicPr>
          <p:cNvPr id="562" name="Google Shape;562;p56"/>
          <p:cNvPicPr preferRelativeResize="0"/>
          <p:nvPr/>
        </p:nvPicPr>
        <p:blipFill>
          <a:blip r:embed="rId6">
            <a:alphaModFix/>
          </a:blip>
          <a:stretch>
            <a:fillRect/>
          </a:stretch>
        </p:blipFill>
        <p:spPr>
          <a:xfrm>
            <a:off x="6168462" y="2054925"/>
            <a:ext cx="2582825" cy="2582825"/>
          </a:xfrm>
          <a:prstGeom prst="rect">
            <a:avLst/>
          </a:prstGeom>
          <a:noFill/>
          <a:ln>
            <a:noFill/>
          </a:ln>
        </p:spPr>
      </p:pic>
      <p:cxnSp>
        <p:nvCxnSpPr>
          <p:cNvPr id="563" name="Google Shape;563;p56"/>
          <p:cNvCxnSpPr>
            <a:stCxn id="560" idx="2"/>
            <a:endCxn id="562" idx="0"/>
          </p:cNvCxnSpPr>
          <p:nvPr/>
        </p:nvCxnSpPr>
        <p:spPr>
          <a:xfrm>
            <a:off x="7459875" y="791975"/>
            <a:ext cx="0" cy="1263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pic>
        <p:nvPicPr>
          <p:cNvPr id="568" name="Google Shape;568;p57"/>
          <p:cNvPicPr preferRelativeResize="0"/>
          <p:nvPr/>
        </p:nvPicPr>
        <p:blipFill>
          <a:blip r:embed="rId3">
            <a:alphaModFix/>
          </a:blip>
          <a:stretch>
            <a:fillRect/>
          </a:stretch>
        </p:blipFill>
        <p:spPr>
          <a:xfrm>
            <a:off x="6351000" y="259600"/>
            <a:ext cx="1454126" cy="1328425"/>
          </a:xfrm>
          <a:prstGeom prst="rect">
            <a:avLst/>
          </a:prstGeom>
          <a:noFill/>
          <a:ln>
            <a:noFill/>
          </a:ln>
        </p:spPr>
      </p:pic>
      <p:pic>
        <p:nvPicPr>
          <p:cNvPr id="569" name="Google Shape;569;p57"/>
          <p:cNvPicPr preferRelativeResize="0"/>
          <p:nvPr/>
        </p:nvPicPr>
        <p:blipFill>
          <a:blip r:embed="rId4">
            <a:alphaModFix/>
          </a:blip>
          <a:stretch>
            <a:fillRect/>
          </a:stretch>
        </p:blipFill>
        <p:spPr>
          <a:xfrm>
            <a:off x="0" y="5069050"/>
            <a:ext cx="9144001" cy="74450"/>
          </a:xfrm>
          <a:prstGeom prst="rect">
            <a:avLst/>
          </a:prstGeom>
          <a:noFill/>
          <a:ln>
            <a:noFill/>
          </a:ln>
        </p:spPr>
      </p:pic>
      <p:sp>
        <p:nvSpPr>
          <p:cNvPr id="570" name="Google Shape;570;p5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571" name="Google Shape;571;p57"/>
          <p:cNvSpPr txBox="1"/>
          <p:nvPr>
            <p:ph idx="4294967295" type="subTitle"/>
          </p:nvPr>
        </p:nvSpPr>
        <p:spPr>
          <a:xfrm>
            <a:off x="179100" y="666275"/>
            <a:ext cx="5805000" cy="1039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u="sng"/>
              <a:t>Polygon Conversion and Image lat/lon Transform </a:t>
            </a:r>
            <a:endParaRPr/>
          </a:p>
          <a:p>
            <a:pPr indent="-342900" lvl="0" marL="457200" rtl="0" algn="l">
              <a:spcBef>
                <a:spcPts val="1600"/>
              </a:spcBef>
              <a:spcAft>
                <a:spcPts val="0"/>
              </a:spcAft>
              <a:buSzPts val="1800"/>
              <a:buChar char="●"/>
            </a:pPr>
            <a:r>
              <a:rPr lang="zh-CN"/>
              <a:t>Determine building polygons using contour function</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u="sng"/>
          </a:p>
          <a:p>
            <a:pPr indent="0" lvl="0" marL="457200" rtl="0" algn="l">
              <a:spcBef>
                <a:spcPts val="1000"/>
              </a:spcBef>
              <a:spcAft>
                <a:spcPts val="1600"/>
              </a:spcAft>
              <a:buNone/>
            </a:pPr>
            <a:r>
              <a:t/>
            </a:r>
            <a:endParaRPr/>
          </a:p>
        </p:txBody>
      </p:sp>
      <p:sp>
        <p:nvSpPr>
          <p:cNvPr id="572" name="Google Shape;572;p57"/>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sp>
        <p:nvSpPr>
          <p:cNvPr id="573" name="Google Shape;573;p57"/>
          <p:cNvSpPr/>
          <p:nvPr/>
        </p:nvSpPr>
        <p:spPr>
          <a:xfrm>
            <a:off x="144775" y="3065650"/>
            <a:ext cx="1328400" cy="96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Damage Classification Model</a:t>
            </a:r>
            <a:endParaRPr/>
          </a:p>
        </p:txBody>
      </p:sp>
      <p:pic>
        <p:nvPicPr>
          <p:cNvPr id="574" name="Google Shape;574;p57"/>
          <p:cNvPicPr preferRelativeResize="0"/>
          <p:nvPr/>
        </p:nvPicPr>
        <p:blipFill>
          <a:blip r:embed="rId5">
            <a:alphaModFix/>
          </a:blip>
          <a:stretch>
            <a:fillRect/>
          </a:stretch>
        </p:blipFill>
        <p:spPr>
          <a:xfrm>
            <a:off x="2387487" y="2257988"/>
            <a:ext cx="2582825" cy="2582825"/>
          </a:xfrm>
          <a:prstGeom prst="rect">
            <a:avLst/>
          </a:prstGeom>
          <a:noFill/>
          <a:ln>
            <a:noFill/>
          </a:ln>
        </p:spPr>
      </p:pic>
      <p:cxnSp>
        <p:nvCxnSpPr>
          <p:cNvPr id="575" name="Google Shape;575;p57"/>
          <p:cNvCxnSpPr>
            <a:stCxn id="573" idx="3"/>
            <a:endCxn id="574" idx="1"/>
          </p:cNvCxnSpPr>
          <p:nvPr/>
        </p:nvCxnSpPr>
        <p:spPr>
          <a:xfrm>
            <a:off x="1473175" y="3549400"/>
            <a:ext cx="914400" cy="0"/>
          </a:xfrm>
          <a:prstGeom prst="straightConnector1">
            <a:avLst/>
          </a:prstGeom>
          <a:noFill/>
          <a:ln cap="flat" cmpd="sng" w="9525">
            <a:solidFill>
              <a:srgbClr val="FF0000"/>
            </a:solidFill>
            <a:prstDash val="solid"/>
            <a:round/>
            <a:headEnd len="med" w="med" type="none"/>
            <a:tailEnd len="med" w="med" type="triangle"/>
          </a:ln>
        </p:spPr>
      </p:cxnSp>
      <p:cxnSp>
        <p:nvCxnSpPr>
          <p:cNvPr id="576" name="Google Shape;576;p57"/>
          <p:cNvCxnSpPr>
            <a:stCxn id="574" idx="3"/>
            <a:endCxn id="577" idx="1"/>
          </p:cNvCxnSpPr>
          <p:nvPr/>
        </p:nvCxnSpPr>
        <p:spPr>
          <a:xfrm>
            <a:off x="4970312" y="3549400"/>
            <a:ext cx="914400" cy="0"/>
          </a:xfrm>
          <a:prstGeom prst="straightConnector1">
            <a:avLst/>
          </a:prstGeom>
          <a:noFill/>
          <a:ln cap="flat" cmpd="sng" w="9525">
            <a:solidFill>
              <a:srgbClr val="FF0000"/>
            </a:solidFill>
            <a:prstDash val="solid"/>
            <a:round/>
            <a:headEnd len="med" w="med" type="none"/>
            <a:tailEnd len="med" w="med" type="triangle"/>
          </a:ln>
        </p:spPr>
      </p:cxnSp>
      <p:pic>
        <p:nvPicPr>
          <p:cNvPr id="577" name="Google Shape;577;p57"/>
          <p:cNvPicPr preferRelativeResize="0"/>
          <p:nvPr/>
        </p:nvPicPr>
        <p:blipFill>
          <a:blip r:embed="rId6">
            <a:alphaModFix/>
          </a:blip>
          <a:stretch>
            <a:fillRect/>
          </a:stretch>
        </p:blipFill>
        <p:spPr>
          <a:xfrm>
            <a:off x="5884600" y="2258000"/>
            <a:ext cx="2633013" cy="2582800"/>
          </a:xfrm>
          <a:prstGeom prst="rect">
            <a:avLst/>
          </a:prstGeom>
          <a:noFill/>
          <a:ln>
            <a:noFill/>
          </a:ln>
        </p:spPr>
      </p:pic>
      <p:grpSp>
        <p:nvGrpSpPr>
          <p:cNvPr id="578" name="Google Shape;578;p57"/>
          <p:cNvGrpSpPr/>
          <p:nvPr/>
        </p:nvGrpSpPr>
        <p:grpSpPr>
          <a:xfrm>
            <a:off x="6332625" y="124575"/>
            <a:ext cx="2634450" cy="1768200"/>
            <a:chOff x="6332625" y="124575"/>
            <a:chExt cx="2634450" cy="1768200"/>
          </a:xfrm>
        </p:grpSpPr>
        <p:cxnSp>
          <p:nvCxnSpPr>
            <p:cNvPr id="579" name="Google Shape;579;p57"/>
            <p:cNvCxnSpPr/>
            <p:nvPr/>
          </p:nvCxnSpPr>
          <p:spPr>
            <a:xfrm flipH="1" rot="10800000">
              <a:off x="6332625" y="296783"/>
              <a:ext cx="608400" cy="6000"/>
            </a:xfrm>
            <a:prstGeom prst="straightConnector1">
              <a:avLst/>
            </a:prstGeom>
            <a:noFill/>
            <a:ln cap="flat" cmpd="sng" w="19050">
              <a:solidFill>
                <a:srgbClr val="FF0000"/>
              </a:solidFill>
              <a:prstDash val="solid"/>
              <a:round/>
              <a:headEnd len="med" w="med" type="none"/>
              <a:tailEnd len="med" w="med" type="triangle"/>
            </a:ln>
          </p:spPr>
        </p:cxnSp>
        <p:cxnSp>
          <p:nvCxnSpPr>
            <p:cNvPr id="580" name="Google Shape;580;p57"/>
            <p:cNvCxnSpPr/>
            <p:nvPr/>
          </p:nvCxnSpPr>
          <p:spPr>
            <a:xfrm>
              <a:off x="6937371" y="302783"/>
              <a:ext cx="0" cy="456600"/>
            </a:xfrm>
            <a:prstGeom prst="straightConnector1">
              <a:avLst/>
            </a:prstGeom>
            <a:noFill/>
            <a:ln cap="flat" cmpd="sng" w="19050">
              <a:solidFill>
                <a:srgbClr val="FF0000"/>
              </a:solidFill>
              <a:prstDash val="solid"/>
              <a:round/>
              <a:headEnd len="med" w="med" type="none"/>
              <a:tailEnd len="med" w="med" type="triangle"/>
            </a:ln>
          </p:spPr>
        </p:cxnSp>
        <p:sp>
          <p:nvSpPr>
            <p:cNvPr id="581" name="Google Shape;581;p57"/>
            <p:cNvSpPr txBox="1"/>
            <p:nvPr/>
          </p:nvSpPr>
          <p:spPr>
            <a:xfrm>
              <a:off x="6856606" y="124575"/>
              <a:ext cx="15000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FF0000"/>
                  </a:solidFill>
                  <a:latin typeface="Average"/>
                  <a:ea typeface="Average"/>
                  <a:cs typeface="Average"/>
                  <a:sym typeface="Average"/>
                </a:rPr>
                <a:t>(X,Y)</a:t>
              </a:r>
              <a:r>
                <a:rPr lang="zh-CN">
                  <a:solidFill>
                    <a:srgbClr val="FF0000"/>
                  </a:solidFill>
                  <a:latin typeface="Average"/>
                  <a:ea typeface="Average"/>
                  <a:cs typeface="Average"/>
                  <a:sym typeface="Average"/>
                </a:rPr>
                <a:t> </a:t>
              </a:r>
              <a:endParaRPr>
                <a:solidFill>
                  <a:srgbClr val="FF0000"/>
                </a:solidFill>
                <a:latin typeface="Average"/>
                <a:ea typeface="Average"/>
                <a:cs typeface="Average"/>
                <a:sym typeface="Average"/>
              </a:endParaRPr>
            </a:p>
          </p:txBody>
        </p:sp>
        <p:cxnSp>
          <p:nvCxnSpPr>
            <p:cNvPr id="582" name="Google Shape;582;p57"/>
            <p:cNvCxnSpPr/>
            <p:nvPr/>
          </p:nvCxnSpPr>
          <p:spPr>
            <a:xfrm rot="10800000">
              <a:off x="7302225" y="1548475"/>
              <a:ext cx="506700" cy="9900"/>
            </a:xfrm>
            <a:prstGeom prst="straightConnector1">
              <a:avLst/>
            </a:prstGeom>
            <a:noFill/>
            <a:ln cap="flat" cmpd="sng" w="19050">
              <a:solidFill>
                <a:srgbClr val="FF0000"/>
              </a:solidFill>
              <a:prstDash val="solid"/>
              <a:round/>
              <a:headEnd len="med" w="med" type="none"/>
              <a:tailEnd len="med" w="med" type="triangle"/>
            </a:ln>
          </p:spPr>
        </p:cxnSp>
        <p:cxnSp>
          <p:nvCxnSpPr>
            <p:cNvPr id="583" name="Google Shape;583;p57"/>
            <p:cNvCxnSpPr/>
            <p:nvPr/>
          </p:nvCxnSpPr>
          <p:spPr>
            <a:xfrm rot="10800000">
              <a:off x="7303838" y="1215888"/>
              <a:ext cx="7500" cy="332700"/>
            </a:xfrm>
            <a:prstGeom prst="straightConnector1">
              <a:avLst/>
            </a:prstGeom>
            <a:noFill/>
            <a:ln cap="flat" cmpd="sng" w="19050">
              <a:solidFill>
                <a:srgbClr val="FF0000"/>
              </a:solidFill>
              <a:prstDash val="solid"/>
              <a:round/>
              <a:headEnd len="med" w="med" type="none"/>
              <a:tailEnd len="med" w="med" type="triangle"/>
            </a:ln>
          </p:spPr>
        </p:cxnSp>
        <p:sp>
          <p:nvSpPr>
            <p:cNvPr id="584" name="Google Shape;584;p57"/>
            <p:cNvSpPr txBox="1"/>
            <p:nvPr/>
          </p:nvSpPr>
          <p:spPr>
            <a:xfrm>
              <a:off x="6856600" y="1499175"/>
              <a:ext cx="1613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rgbClr val="FF0000"/>
                  </a:solidFill>
                  <a:latin typeface="Average"/>
                  <a:ea typeface="Average"/>
                  <a:cs typeface="Average"/>
                  <a:sym typeface="Average"/>
                </a:rPr>
                <a:t>(longitude, latitude) </a:t>
              </a:r>
              <a:endParaRPr sz="1000">
                <a:solidFill>
                  <a:srgbClr val="FF0000"/>
                </a:solidFill>
                <a:latin typeface="Average"/>
                <a:ea typeface="Average"/>
                <a:cs typeface="Average"/>
                <a:sym typeface="Average"/>
              </a:endParaRPr>
            </a:p>
          </p:txBody>
        </p:sp>
        <p:sp>
          <p:nvSpPr>
            <p:cNvPr id="585" name="Google Shape;585;p57"/>
            <p:cNvSpPr txBox="1"/>
            <p:nvPr/>
          </p:nvSpPr>
          <p:spPr>
            <a:xfrm>
              <a:off x="7996275" y="570550"/>
              <a:ext cx="9708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0000"/>
                  </a:solidFill>
                  <a:latin typeface="Average"/>
                  <a:ea typeface="Average"/>
                  <a:cs typeface="Average"/>
                  <a:sym typeface="Average"/>
                </a:rPr>
                <a:t>translate </a:t>
              </a:r>
              <a:endParaRPr>
                <a:solidFill>
                  <a:srgbClr val="FF0000"/>
                </a:solidFill>
                <a:latin typeface="Average"/>
                <a:ea typeface="Average"/>
                <a:cs typeface="Average"/>
                <a:sym typeface="Average"/>
              </a:endParaRPr>
            </a:p>
            <a:p>
              <a:pPr indent="0" lvl="0" marL="0" rtl="0" algn="ctr">
                <a:spcBef>
                  <a:spcPts val="0"/>
                </a:spcBef>
                <a:spcAft>
                  <a:spcPts val="0"/>
                </a:spcAft>
                <a:buNone/>
              </a:pPr>
              <a:r>
                <a:rPr lang="zh-CN">
                  <a:solidFill>
                    <a:srgbClr val="FF0000"/>
                  </a:solidFill>
                  <a:latin typeface="Average"/>
                  <a:ea typeface="Average"/>
                  <a:cs typeface="Average"/>
                  <a:sym typeface="Average"/>
                </a:rPr>
                <a:t>&amp;</a:t>
              </a:r>
              <a:endParaRPr>
                <a:solidFill>
                  <a:srgbClr val="FF0000"/>
                </a:solidFill>
                <a:latin typeface="Average"/>
                <a:ea typeface="Average"/>
                <a:cs typeface="Average"/>
                <a:sym typeface="Average"/>
              </a:endParaRPr>
            </a:p>
            <a:p>
              <a:pPr indent="0" lvl="0" marL="0" rtl="0" algn="ctr">
                <a:spcBef>
                  <a:spcPts val="0"/>
                </a:spcBef>
                <a:spcAft>
                  <a:spcPts val="0"/>
                </a:spcAft>
                <a:buNone/>
              </a:pPr>
              <a:r>
                <a:rPr lang="zh-CN">
                  <a:solidFill>
                    <a:srgbClr val="FF0000"/>
                  </a:solidFill>
                  <a:latin typeface="Average"/>
                  <a:ea typeface="Average"/>
                  <a:cs typeface="Average"/>
                  <a:sym typeface="Average"/>
                </a:rPr>
                <a:t>scale</a:t>
              </a:r>
              <a:endParaRPr>
                <a:solidFill>
                  <a:srgbClr val="FF0000"/>
                </a:solidFill>
                <a:latin typeface="Average"/>
                <a:ea typeface="Average"/>
                <a:cs typeface="Average"/>
                <a:sym typeface="Average"/>
              </a:endParaRPr>
            </a:p>
          </p:txBody>
        </p:sp>
      </p:grpSp>
      <p:sp>
        <p:nvSpPr>
          <p:cNvPr id="586" name="Google Shape;586;p57"/>
          <p:cNvSpPr txBox="1"/>
          <p:nvPr/>
        </p:nvSpPr>
        <p:spPr>
          <a:xfrm>
            <a:off x="169200" y="1477225"/>
            <a:ext cx="6181800" cy="666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zh-CN" sz="1800">
                <a:solidFill>
                  <a:schemeClr val="accent3"/>
                </a:solidFill>
                <a:latin typeface="Average"/>
                <a:ea typeface="Average"/>
                <a:cs typeface="Average"/>
                <a:sym typeface="Average"/>
              </a:rPr>
              <a:t>Convert pixel coordiantes to lat/lon</a:t>
            </a:r>
            <a:endParaRPr sz="1800">
              <a:solidFill>
                <a:schemeClr val="accent3"/>
              </a:solidFill>
              <a:latin typeface="Average"/>
              <a:ea typeface="Average"/>
              <a:cs typeface="Average"/>
              <a:sym typeface="Average"/>
            </a:endParaRPr>
          </a:p>
          <a:p>
            <a:pPr indent="-317500" lvl="1" marL="914400" rtl="0" algn="l">
              <a:lnSpc>
                <a:spcPct val="115000"/>
              </a:lnSpc>
              <a:spcBef>
                <a:spcPts val="0"/>
              </a:spcBef>
              <a:spcAft>
                <a:spcPts val="0"/>
              </a:spcAft>
              <a:buClr>
                <a:schemeClr val="accent3"/>
              </a:buClr>
              <a:buSzPts val="1400"/>
              <a:buFont typeface="Average"/>
              <a:buChar char="○"/>
            </a:pPr>
            <a:r>
              <a:rPr lang="zh-CN" sz="1800">
                <a:solidFill>
                  <a:schemeClr val="accent3"/>
                </a:solidFill>
                <a:latin typeface="Average"/>
                <a:ea typeface="Average"/>
                <a:cs typeface="Average"/>
                <a:sym typeface="Average"/>
              </a:rPr>
              <a:t>Δlat/pix and Δlon/pix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pic>
        <p:nvPicPr>
          <p:cNvPr id="591" name="Google Shape;591;p58"/>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592" name="Google Shape;592;p5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593" name="Google Shape;593;p58"/>
          <p:cNvSpPr txBox="1"/>
          <p:nvPr>
            <p:ph idx="4294967295" type="subTitle"/>
          </p:nvPr>
        </p:nvSpPr>
        <p:spPr>
          <a:xfrm>
            <a:off x="179100" y="666275"/>
            <a:ext cx="6923100" cy="1545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u="sng"/>
              <a:t>Polygon Division</a:t>
            </a:r>
            <a:endParaRPr u="sng"/>
          </a:p>
          <a:p>
            <a:pPr indent="-342900" lvl="0" marL="457200" rtl="0" algn="l">
              <a:spcBef>
                <a:spcPts val="1600"/>
              </a:spcBef>
              <a:spcAft>
                <a:spcPts val="0"/>
              </a:spcAft>
              <a:buSzPts val="1800"/>
              <a:buChar char="●"/>
            </a:pPr>
            <a:r>
              <a:rPr lang="zh-CN"/>
              <a:t>Divide large polygons (model incorrectly combines buildings)</a:t>
            </a:r>
            <a:endParaRPr/>
          </a:p>
          <a:p>
            <a:pPr indent="-342900" lvl="0" marL="457200" rtl="0" algn="l">
              <a:spcBef>
                <a:spcPts val="0"/>
              </a:spcBef>
              <a:spcAft>
                <a:spcPts val="0"/>
              </a:spcAft>
              <a:buSzPts val="1800"/>
              <a:buChar char="●"/>
            </a:pPr>
            <a:r>
              <a:rPr lang="zh-CN"/>
              <a:t>Determine centroid of each polygon (USNG all accounted for)</a:t>
            </a:r>
            <a:endParaRPr/>
          </a:p>
          <a:p>
            <a:pPr indent="0" lvl="0" marL="457200" rtl="0" algn="l">
              <a:spcBef>
                <a:spcPts val="1600"/>
              </a:spcBef>
              <a:spcAft>
                <a:spcPts val="0"/>
              </a:spcAft>
              <a:buNone/>
            </a:pPr>
            <a:r>
              <a:t/>
            </a:r>
            <a:endParaRPr u="sng"/>
          </a:p>
          <a:p>
            <a:pPr indent="0" lvl="0" marL="457200" rtl="0" algn="l">
              <a:spcBef>
                <a:spcPts val="1000"/>
              </a:spcBef>
              <a:spcAft>
                <a:spcPts val="1600"/>
              </a:spcAft>
              <a:buNone/>
            </a:pPr>
            <a:r>
              <a:t/>
            </a:r>
            <a:endParaRPr/>
          </a:p>
        </p:txBody>
      </p:sp>
      <p:sp>
        <p:nvSpPr>
          <p:cNvPr id="594" name="Google Shape;594;p58"/>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cxnSp>
        <p:nvCxnSpPr>
          <p:cNvPr id="595" name="Google Shape;595;p58"/>
          <p:cNvCxnSpPr>
            <a:stCxn id="596" idx="3"/>
          </p:cNvCxnSpPr>
          <p:nvPr/>
        </p:nvCxnSpPr>
        <p:spPr>
          <a:xfrm>
            <a:off x="2897238" y="3464250"/>
            <a:ext cx="914400" cy="0"/>
          </a:xfrm>
          <a:prstGeom prst="straightConnector1">
            <a:avLst/>
          </a:prstGeom>
          <a:noFill/>
          <a:ln cap="flat" cmpd="sng" w="9525">
            <a:solidFill>
              <a:srgbClr val="FF0000"/>
            </a:solidFill>
            <a:prstDash val="solid"/>
            <a:round/>
            <a:headEnd len="med" w="med" type="none"/>
            <a:tailEnd len="med" w="med" type="triangle"/>
          </a:ln>
        </p:spPr>
      </p:cxnSp>
      <p:pic>
        <p:nvPicPr>
          <p:cNvPr id="596" name="Google Shape;596;p58"/>
          <p:cNvPicPr preferRelativeResize="0"/>
          <p:nvPr/>
        </p:nvPicPr>
        <p:blipFill>
          <a:blip r:embed="rId4">
            <a:alphaModFix/>
          </a:blip>
          <a:stretch>
            <a:fillRect/>
          </a:stretch>
        </p:blipFill>
        <p:spPr>
          <a:xfrm>
            <a:off x="264225" y="2172850"/>
            <a:ext cx="2633013" cy="2582800"/>
          </a:xfrm>
          <a:prstGeom prst="rect">
            <a:avLst/>
          </a:prstGeom>
          <a:noFill/>
          <a:ln>
            <a:noFill/>
          </a:ln>
        </p:spPr>
      </p:pic>
      <p:pic>
        <p:nvPicPr>
          <p:cNvPr id="597" name="Google Shape;597;p58"/>
          <p:cNvPicPr preferRelativeResize="0"/>
          <p:nvPr/>
        </p:nvPicPr>
        <p:blipFill>
          <a:blip r:embed="rId5">
            <a:alphaModFix/>
          </a:blip>
          <a:stretch>
            <a:fillRect/>
          </a:stretch>
        </p:blipFill>
        <p:spPr>
          <a:xfrm>
            <a:off x="3811638" y="2187763"/>
            <a:ext cx="2645681" cy="2552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pic>
        <p:nvPicPr>
          <p:cNvPr id="602" name="Google Shape;602;p59"/>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603" name="Google Shape;603;p5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604" name="Google Shape;604;p59"/>
          <p:cNvSpPr txBox="1"/>
          <p:nvPr>
            <p:ph idx="4294967295" type="subTitle"/>
          </p:nvPr>
        </p:nvSpPr>
        <p:spPr>
          <a:xfrm>
            <a:off x="179100" y="666275"/>
            <a:ext cx="8098200" cy="1545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u="sng"/>
          </a:p>
          <a:p>
            <a:pPr indent="-342900" lvl="0" marL="457200" rtl="0" algn="l">
              <a:spcBef>
                <a:spcPts val="1600"/>
              </a:spcBef>
              <a:spcAft>
                <a:spcPts val="0"/>
              </a:spcAft>
              <a:buSzPts val="1800"/>
              <a:buChar char="●"/>
            </a:pPr>
            <a:r>
              <a:rPr lang="zh-CN"/>
              <a:t>Determine list of unique USNG grids from centroids</a:t>
            </a:r>
            <a:endParaRPr/>
          </a:p>
          <a:p>
            <a:pPr indent="-342900" lvl="0" marL="457200" rtl="0" algn="l">
              <a:spcBef>
                <a:spcPts val="0"/>
              </a:spcBef>
              <a:spcAft>
                <a:spcPts val="0"/>
              </a:spcAft>
              <a:buSzPts val="1800"/>
              <a:buChar char="●"/>
            </a:pPr>
            <a:r>
              <a:rPr lang="zh-CN"/>
              <a:t>Get polygons of USNG grids using our in house function (all precisions)</a:t>
            </a:r>
            <a:endParaRPr/>
          </a:p>
          <a:p>
            <a:pPr indent="0" lvl="0" marL="457200" rtl="0" algn="l">
              <a:spcBef>
                <a:spcPts val="1600"/>
              </a:spcBef>
              <a:spcAft>
                <a:spcPts val="0"/>
              </a:spcAft>
              <a:buNone/>
            </a:pPr>
            <a:r>
              <a:t/>
            </a:r>
            <a:endParaRPr u="sng"/>
          </a:p>
          <a:p>
            <a:pPr indent="0" lvl="0" marL="457200" rtl="0" algn="l">
              <a:spcBef>
                <a:spcPts val="1000"/>
              </a:spcBef>
              <a:spcAft>
                <a:spcPts val="1600"/>
              </a:spcAft>
              <a:buNone/>
            </a:pPr>
            <a:r>
              <a:t/>
            </a:r>
            <a:endParaRPr/>
          </a:p>
        </p:txBody>
      </p:sp>
      <p:sp>
        <p:nvSpPr>
          <p:cNvPr id="605" name="Google Shape;605;p59"/>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pic>
        <p:nvPicPr>
          <p:cNvPr id="606" name="Google Shape;606;p59"/>
          <p:cNvPicPr preferRelativeResize="0"/>
          <p:nvPr/>
        </p:nvPicPr>
        <p:blipFill>
          <a:blip r:embed="rId4">
            <a:alphaModFix/>
          </a:blip>
          <a:stretch>
            <a:fillRect/>
          </a:stretch>
        </p:blipFill>
        <p:spPr>
          <a:xfrm>
            <a:off x="179098" y="2467302"/>
            <a:ext cx="2235025" cy="2156700"/>
          </a:xfrm>
          <a:prstGeom prst="rect">
            <a:avLst/>
          </a:prstGeom>
          <a:noFill/>
          <a:ln>
            <a:noFill/>
          </a:ln>
        </p:spPr>
      </p:pic>
      <p:sp>
        <p:nvSpPr>
          <p:cNvPr id="607" name="Google Shape;607;p59"/>
          <p:cNvSpPr/>
          <p:nvPr/>
        </p:nvSpPr>
        <p:spPr>
          <a:xfrm>
            <a:off x="4119238" y="3302950"/>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mgrs </a:t>
            </a:r>
            <a:r>
              <a:rPr lang="zh-CN"/>
              <a:t>python </a:t>
            </a:r>
            <a:r>
              <a:rPr lang="zh-CN"/>
              <a:t>package</a:t>
            </a:r>
            <a:endParaRPr/>
          </a:p>
        </p:txBody>
      </p:sp>
      <p:cxnSp>
        <p:nvCxnSpPr>
          <p:cNvPr id="608" name="Google Shape;608;p59"/>
          <p:cNvCxnSpPr>
            <a:stCxn id="606" idx="3"/>
            <a:endCxn id="609" idx="1"/>
          </p:cNvCxnSpPr>
          <p:nvPr/>
        </p:nvCxnSpPr>
        <p:spPr>
          <a:xfrm>
            <a:off x="2414123" y="3545652"/>
            <a:ext cx="183300" cy="0"/>
          </a:xfrm>
          <a:prstGeom prst="straightConnector1">
            <a:avLst/>
          </a:prstGeom>
          <a:noFill/>
          <a:ln cap="flat" cmpd="sng" w="9525">
            <a:solidFill>
              <a:srgbClr val="FF0000"/>
            </a:solidFill>
            <a:prstDash val="solid"/>
            <a:round/>
            <a:headEnd len="med" w="med" type="none"/>
            <a:tailEnd len="med" w="med" type="triangle"/>
          </a:ln>
        </p:spPr>
      </p:cxnSp>
      <p:sp>
        <p:nvSpPr>
          <p:cNvPr id="610" name="Google Shape;610;p59"/>
          <p:cNvSpPr/>
          <p:nvPr/>
        </p:nvSpPr>
        <p:spPr>
          <a:xfrm>
            <a:off x="5641088" y="3302950"/>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USNG list</a:t>
            </a:r>
            <a:endParaRPr/>
          </a:p>
        </p:txBody>
      </p:sp>
      <p:sp>
        <p:nvSpPr>
          <p:cNvPr id="611" name="Google Shape;611;p59"/>
          <p:cNvSpPr/>
          <p:nvPr/>
        </p:nvSpPr>
        <p:spPr>
          <a:xfrm>
            <a:off x="7245025" y="4138600"/>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USNG polygons</a:t>
            </a:r>
            <a:endParaRPr/>
          </a:p>
        </p:txBody>
      </p:sp>
      <p:cxnSp>
        <p:nvCxnSpPr>
          <p:cNvPr id="612" name="Google Shape;612;p59"/>
          <p:cNvCxnSpPr>
            <a:stCxn id="607" idx="3"/>
            <a:endCxn id="610" idx="1"/>
          </p:cNvCxnSpPr>
          <p:nvPr/>
        </p:nvCxnSpPr>
        <p:spPr>
          <a:xfrm>
            <a:off x="5439238" y="3545650"/>
            <a:ext cx="201900" cy="0"/>
          </a:xfrm>
          <a:prstGeom prst="straightConnector1">
            <a:avLst/>
          </a:prstGeom>
          <a:noFill/>
          <a:ln cap="flat" cmpd="sng" w="9525">
            <a:solidFill>
              <a:srgbClr val="FF0000"/>
            </a:solidFill>
            <a:prstDash val="solid"/>
            <a:round/>
            <a:headEnd len="med" w="med" type="none"/>
            <a:tailEnd len="med" w="med" type="triangle"/>
          </a:ln>
        </p:spPr>
      </p:cxnSp>
      <p:cxnSp>
        <p:nvCxnSpPr>
          <p:cNvPr id="613" name="Google Shape;613;p59"/>
          <p:cNvCxnSpPr>
            <a:stCxn id="614" idx="2"/>
            <a:endCxn id="611" idx="0"/>
          </p:cNvCxnSpPr>
          <p:nvPr/>
        </p:nvCxnSpPr>
        <p:spPr>
          <a:xfrm>
            <a:off x="7905025" y="3886300"/>
            <a:ext cx="0" cy="252300"/>
          </a:xfrm>
          <a:prstGeom prst="straightConnector1">
            <a:avLst/>
          </a:prstGeom>
          <a:noFill/>
          <a:ln cap="flat" cmpd="sng" w="9525">
            <a:solidFill>
              <a:srgbClr val="FF0000"/>
            </a:solidFill>
            <a:prstDash val="solid"/>
            <a:round/>
            <a:headEnd len="med" w="med" type="none"/>
            <a:tailEnd len="med" w="med" type="triangle"/>
          </a:ln>
        </p:spPr>
      </p:cxnSp>
      <p:sp>
        <p:nvSpPr>
          <p:cNvPr id="614" name="Google Shape;614;p59"/>
          <p:cNvSpPr/>
          <p:nvPr/>
        </p:nvSpPr>
        <p:spPr>
          <a:xfrm>
            <a:off x="7245025" y="3205000"/>
            <a:ext cx="1320000" cy="68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Our </a:t>
            </a:r>
            <a:r>
              <a:rPr lang="zh-CN"/>
              <a:t>USNG Mapper Package</a:t>
            </a:r>
            <a:endParaRPr/>
          </a:p>
        </p:txBody>
      </p:sp>
      <p:cxnSp>
        <p:nvCxnSpPr>
          <p:cNvPr id="615" name="Google Shape;615;p59"/>
          <p:cNvCxnSpPr>
            <a:stCxn id="610" idx="3"/>
            <a:endCxn id="614" idx="1"/>
          </p:cNvCxnSpPr>
          <p:nvPr/>
        </p:nvCxnSpPr>
        <p:spPr>
          <a:xfrm>
            <a:off x="6961088" y="3545650"/>
            <a:ext cx="283800" cy="0"/>
          </a:xfrm>
          <a:prstGeom prst="straightConnector1">
            <a:avLst/>
          </a:prstGeom>
          <a:noFill/>
          <a:ln cap="flat" cmpd="sng" w="9525">
            <a:solidFill>
              <a:srgbClr val="FF0000"/>
            </a:solidFill>
            <a:prstDash val="solid"/>
            <a:round/>
            <a:headEnd len="med" w="med" type="none"/>
            <a:tailEnd len="med" w="med" type="triangle"/>
          </a:ln>
        </p:spPr>
      </p:cxnSp>
      <p:sp>
        <p:nvSpPr>
          <p:cNvPr id="609" name="Google Shape;609;p59"/>
          <p:cNvSpPr/>
          <p:nvPr/>
        </p:nvSpPr>
        <p:spPr>
          <a:xfrm>
            <a:off x="2597400" y="3302950"/>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Centroids</a:t>
            </a:r>
            <a:endParaRPr/>
          </a:p>
        </p:txBody>
      </p:sp>
      <p:cxnSp>
        <p:nvCxnSpPr>
          <p:cNvPr id="616" name="Google Shape;616;p59"/>
          <p:cNvCxnSpPr>
            <a:stCxn id="609" idx="3"/>
            <a:endCxn id="607" idx="1"/>
          </p:cNvCxnSpPr>
          <p:nvPr/>
        </p:nvCxnSpPr>
        <p:spPr>
          <a:xfrm>
            <a:off x="3917400" y="3545650"/>
            <a:ext cx="201900" cy="0"/>
          </a:xfrm>
          <a:prstGeom prst="straightConnector1">
            <a:avLst/>
          </a:prstGeom>
          <a:noFill/>
          <a:ln cap="flat" cmpd="sng" w="9525">
            <a:solidFill>
              <a:srgbClr val="FF0000"/>
            </a:solidFill>
            <a:prstDash val="solid"/>
            <a:round/>
            <a:headEnd len="med" w="med" type="none"/>
            <a:tailEnd len="med" w="med" type="triangle"/>
          </a:ln>
        </p:spPr>
      </p:cxnSp>
      <p:sp>
        <p:nvSpPr>
          <p:cNvPr id="617" name="Google Shape;617;p59"/>
          <p:cNvSpPr txBox="1"/>
          <p:nvPr/>
        </p:nvSpPr>
        <p:spPr>
          <a:xfrm>
            <a:off x="179100" y="67005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CN" sz="1800" u="sng">
                <a:solidFill>
                  <a:schemeClr val="accent3"/>
                </a:solidFill>
                <a:latin typeface="Average"/>
                <a:ea typeface="Average"/>
                <a:cs typeface="Average"/>
                <a:sym typeface="Average"/>
              </a:rPr>
              <a:t>Get USNG polygons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pic>
        <p:nvPicPr>
          <p:cNvPr id="622" name="Google Shape;622;p60"/>
          <p:cNvPicPr preferRelativeResize="0"/>
          <p:nvPr/>
        </p:nvPicPr>
        <p:blipFill>
          <a:blip r:embed="rId3">
            <a:alphaModFix/>
          </a:blip>
          <a:stretch>
            <a:fillRect/>
          </a:stretch>
        </p:blipFill>
        <p:spPr>
          <a:xfrm>
            <a:off x="2197200" y="3295225"/>
            <a:ext cx="1500001" cy="1307100"/>
          </a:xfrm>
          <a:prstGeom prst="rect">
            <a:avLst/>
          </a:prstGeom>
          <a:noFill/>
          <a:ln>
            <a:noFill/>
          </a:ln>
        </p:spPr>
      </p:pic>
      <p:pic>
        <p:nvPicPr>
          <p:cNvPr id="623" name="Google Shape;623;p60"/>
          <p:cNvPicPr preferRelativeResize="0"/>
          <p:nvPr/>
        </p:nvPicPr>
        <p:blipFill>
          <a:blip r:embed="rId4">
            <a:alphaModFix/>
          </a:blip>
          <a:stretch>
            <a:fillRect/>
          </a:stretch>
        </p:blipFill>
        <p:spPr>
          <a:xfrm>
            <a:off x="0" y="5069050"/>
            <a:ext cx="9144001" cy="74450"/>
          </a:xfrm>
          <a:prstGeom prst="rect">
            <a:avLst/>
          </a:prstGeom>
          <a:noFill/>
          <a:ln>
            <a:noFill/>
          </a:ln>
        </p:spPr>
      </p:pic>
      <p:sp>
        <p:nvSpPr>
          <p:cNvPr id="624" name="Google Shape;624;p6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625" name="Google Shape;625;p60"/>
          <p:cNvSpPr txBox="1"/>
          <p:nvPr>
            <p:ph idx="4294967295" type="subTitle"/>
          </p:nvPr>
        </p:nvSpPr>
        <p:spPr>
          <a:xfrm>
            <a:off x="179100" y="666275"/>
            <a:ext cx="8098200" cy="1545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u="sng"/>
              <a:t>Get cost for each USNG</a:t>
            </a:r>
            <a:endParaRPr u="sng"/>
          </a:p>
          <a:p>
            <a:pPr indent="-342900" lvl="0" marL="457200" rtl="0" algn="l">
              <a:spcBef>
                <a:spcPts val="1600"/>
              </a:spcBef>
              <a:spcAft>
                <a:spcPts val="0"/>
              </a:spcAft>
              <a:buSzPts val="1800"/>
              <a:buChar char="●"/>
            </a:pPr>
            <a:r>
              <a:rPr lang="zh-CN"/>
              <a:t>Get zipcode from lat/lon and $/sqft from Zillow data</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u="sng"/>
          </a:p>
          <a:p>
            <a:pPr indent="0" lvl="0" marL="457200" rtl="0" algn="l">
              <a:spcBef>
                <a:spcPts val="1000"/>
              </a:spcBef>
              <a:spcAft>
                <a:spcPts val="1600"/>
              </a:spcAft>
              <a:buNone/>
            </a:pPr>
            <a:r>
              <a:t/>
            </a:r>
            <a:endParaRPr/>
          </a:p>
        </p:txBody>
      </p:sp>
      <p:sp>
        <p:nvSpPr>
          <p:cNvPr id="626" name="Google Shape;626;p60"/>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sp>
        <p:nvSpPr>
          <p:cNvPr id="627" name="Google Shape;627;p60"/>
          <p:cNvSpPr/>
          <p:nvPr/>
        </p:nvSpPr>
        <p:spPr>
          <a:xfrm>
            <a:off x="263125" y="3726500"/>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USNG polygons</a:t>
            </a:r>
            <a:endParaRPr/>
          </a:p>
        </p:txBody>
      </p:sp>
      <p:cxnSp>
        <p:nvCxnSpPr>
          <p:cNvPr id="628" name="Google Shape;628;p60"/>
          <p:cNvCxnSpPr>
            <a:stCxn id="629" idx="3"/>
            <a:endCxn id="630" idx="1"/>
          </p:cNvCxnSpPr>
          <p:nvPr/>
        </p:nvCxnSpPr>
        <p:spPr>
          <a:xfrm>
            <a:off x="1583125" y="2702463"/>
            <a:ext cx="1307100" cy="0"/>
          </a:xfrm>
          <a:prstGeom prst="straightConnector1">
            <a:avLst/>
          </a:prstGeom>
          <a:noFill/>
          <a:ln cap="flat" cmpd="sng" w="9525">
            <a:solidFill>
              <a:srgbClr val="FF0000"/>
            </a:solidFill>
            <a:prstDash val="solid"/>
            <a:round/>
            <a:headEnd len="med" w="med" type="none"/>
            <a:tailEnd len="med" w="med" type="triangle"/>
          </a:ln>
        </p:spPr>
      </p:cxnSp>
      <p:sp>
        <p:nvSpPr>
          <p:cNvPr id="629" name="Google Shape;629;p60"/>
          <p:cNvSpPr/>
          <p:nvPr/>
        </p:nvSpPr>
        <p:spPr>
          <a:xfrm>
            <a:off x="263125" y="2459763"/>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Input lat/lon</a:t>
            </a:r>
            <a:endParaRPr/>
          </a:p>
        </p:txBody>
      </p:sp>
      <p:sp>
        <p:nvSpPr>
          <p:cNvPr id="630" name="Google Shape;630;p60"/>
          <p:cNvSpPr/>
          <p:nvPr/>
        </p:nvSpPr>
        <p:spPr>
          <a:xfrm>
            <a:off x="2890200" y="2459763"/>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Zipcode</a:t>
            </a:r>
            <a:endParaRPr/>
          </a:p>
        </p:txBody>
      </p:sp>
      <p:cxnSp>
        <p:nvCxnSpPr>
          <p:cNvPr id="631" name="Google Shape;631;p60"/>
          <p:cNvCxnSpPr>
            <a:stCxn id="630" idx="3"/>
            <a:endCxn id="632" idx="1"/>
          </p:cNvCxnSpPr>
          <p:nvPr/>
        </p:nvCxnSpPr>
        <p:spPr>
          <a:xfrm>
            <a:off x="4210200" y="2702463"/>
            <a:ext cx="1385700" cy="0"/>
          </a:xfrm>
          <a:prstGeom prst="straightConnector1">
            <a:avLst/>
          </a:prstGeom>
          <a:noFill/>
          <a:ln cap="flat" cmpd="sng" w="9525">
            <a:solidFill>
              <a:srgbClr val="FF0000"/>
            </a:solidFill>
            <a:prstDash val="solid"/>
            <a:round/>
            <a:headEnd len="med" w="med" type="none"/>
            <a:tailEnd len="med" w="med" type="triangle"/>
          </a:ln>
        </p:spPr>
      </p:cxnSp>
      <p:sp>
        <p:nvSpPr>
          <p:cNvPr id="632" name="Google Shape;632;p60"/>
          <p:cNvSpPr/>
          <p:nvPr/>
        </p:nvSpPr>
        <p:spPr>
          <a:xfrm>
            <a:off x="5595900" y="2459775"/>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$/sqft from Zillow</a:t>
            </a:r>
            <a:endParaRPr/>
          </a:p>
        </p:txBody>
      </p:sp>
      <p:cxnSp>
        <p:nvCxnSpPr>
          <p:cNvPr id="633" name="Google Shape;633;p60"/>
          <p:cNvCxnSpPr/>
          <p:nvPr/>
        </p:nvCxnSpPr>
        <p:spPr>
          <a:xfrm flipH="1" rot="10800000">
            <a:off x="2219525" y="3295220"/>
            <a:ext cx="608400" cy="6000"/>
          </a:xfrm>
          <a:prstGeom prst="straightConnector1">
            <a:avLst/>
          </a:prstGeom>
          <a:noFill/>
          <a:ln cap="flat" cmpd="sng" w="19050">
            <a:solidFill>
              <a:srgbClr val="FF0000"/>
            </a:solidFill>
            <a:prstDash val="solid"/>
            <a:round/>
            <a:headEnd len="med" w="med" type="none"/>
            <a:tailEnd len="med" w="med" type="triangle"/>
          </a:ln>
        </p:spPr>
      </p:cxnSp>
      <p:cxnSp>
        <p:nvCxnSpPr>
          <p:cNvPr id="634" name="Google Shape;634;p60"/>
          <p:cNvCxnSpPr/>
          <p:nvPr/>
        </p:nvCxnSpPr>
        <p:spPr>
          <a:xfrm>
            <a:off x="2824271" y="3301220"/>
            <a:ext cx="0" cy="456600"/>
          </a:xfrm>
          <a:prstGeom prst="straightConnector1">
            <a:avLst/>
          </a:prstGeom>
          <a:noFill/>
          <a:ln cap="flat" cmpd="sng" w="19050">
            <a:solidFill>
              <a:srgbClr val="FF0000"/>
            </a:solidFill>
            <a:prstDash val="solid"/>
            <a:round/>
            <a:headEnd len="med" w="med" type="none"/>
            <a:tailEnd len="med" w="med" type="triangle"/>
          </a:ln>
        </p:spPr>
      </p:cxnSp>
      <p:sp>
        <p:nvSpPr>
          <p:cNvPr id="635" name="Google Shape;635;p60"/>
          <p:cNvSpPr txBox="1"/>
          <p:nvPr/>
        </p:nvSpPr>
        <p:spPr>
          <a:xfrm>
            <a:off x="2743506" y="3123013"/>
            <a:ext cx="15000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FF0000"/>
                </a:solidFill>
                <a:latin typeface="Average"/>
                <a:ea typeface="Average"/>
                <a:cs typeface="Average"/>
                <a:sym typeface="Average"/>
              </a:rPr>
              <a:t>(X,Y)</a:t>
            </a:r>
            <a:r>
              <a:rPr lang="zh-CN">
                <a:solidFill>
                  <a:srgbClr val="FF0000"/>
                </a:solidFill>
                <a:latin typeface="Average"/>
                <a:ea typeface="Average"/>
                <a:cs typeface="Average"/>
                <a:sym typeface="Average"/>
              </a:rPr>
              <a:t> </a:t>
            </a:r>
            <a:endParaRPr>
              <a:solidFill>
                <a:srgbClr val="FF0000"/>
              </a:solidFill>
              <a:latin typeface="Average"/>
              <a:ea typeface="Average"/>
              <a:cs typeface="Average"/>
              <a:sym typeface="Average"/>
            </a:endParaRPr>
          </a:p>
        </p:txBody>
      </p:sp>
      <p:cxnSp>
        <p:nvCxnSpPr>
          <p:cNvPr id="636" name="Google Shape;636;p60"/>
          <p:cNvCxnSpPr/>
          <p:nvPr/>
        </p:nvCxnSpPr>
        <p:spPr>
          <a:xfrm rot="10800000">
            <a:off x="3189125" y="4546913"/>
            <a:ext cx="506700" cy="9900"/>
          </a:xfrm>
          <a:prstGeom prst="straightConnector1">
            <a:avLst/>
          </a:prstGeom>
          <a:noFill/>
          <a:ln cap="flat" cmpd="sng" w="19050">
            <a:solidFill>
              <a:srgbClr val="FF0000"/>
            </a:solidFill>
            <a:prstDash val="solid"/>
            <a:round/>
            <a:headEnd len="med" w="med" type="none"/>
            <a:tailEnd len="med" w="med" type="triangle"/>
          </a:ln>
        </p:spPr>
      </p:cxnSp>
      <p:cxnSp>
        <p:nvCxnSpPr>
          <p:cNvPr id="637" name="Google Shape;637;p60"/>
          <p:cNvCxnSpPr/>
          <p:nvPr/>
        </p:nvCxnSpPr>
        <p:spPr>
          <a:xfrm rot="10800000">
            <a:off x="3190738" y="4214326"/>
            <a:ext cx="7500" cy="332700"/>
          </a:xfrm>
          <a:prstGeom prst="straightConnector1">
            <a:avLst/>
          </a:prstGeom>
          <a:noFill/>
          <a:ln cap="flat" cmpd="sng" w="19050">
            <a:solidFill>
              <a:srgbClr val="FF0000"/>
            </a:solidFill>
            <a:prstDash val="solid"/>
            <a:round/>
            <a:headEnd len="med" w="med" type="none"/>
            <a:tailEnd len="med" w="med" type="triangle"/>
          </a:ln>
        </p:spPr>
      </p:cxnSp>
      <p:sp>
        <p:nvSpPr>
          <p:cNvPr id="638" name="Google Shape;638;p60"/>
          <p:cNvSpPr txBox="1"/>
          <p:nvPr/>
        </p:nvSpPr>
        <p:spPr>
          <a:xfrm>
            <a:off x="2743500" y="4497613"/>
            <a:ext cx="1613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rgbClr val="FF0000"/>
                </a:solidFill>
                <a:latin typeface="Average"/>
                <a:ea typeface="Average"/>
                <a:cs typeface="Average"/>
                <a:sym typeface="Average"/>
              </a:rPr>
              <a:t>(longitude, latitude) </a:t>
            </a:r>
            <a:endParaRPr sz="1000">
              <a:solidFill>
                <a:srgbClr val="FF0000"/>
              </a:solidFill>
              <a:latin typeface="Average"/>
              <a:ea typeface="Average"/>
              <a:cs typeface="Average"/>
              <a:sym typeface="Average"/>
            </a:endParaRPr>
          </a:p>
        </p:txBody>
      </p:sp>
      <p:sp>
        <p:nvSpPr>
          <p:cNvPr id="639" name="Google Shape;639;p60"/>
          <p:cNvSpPr txBox="1"/>
          <p:nvPr/>
        </p:nvSpPr>
        <p:spPr>
          <a:xfrm>
            <a:off x="3883175" y="3568988"/>
            <a:ext cx="9708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0000"/>
                </a:solidFill>
                <a:latin typeface="Average"/>
                <a:ea typeface="Average"/>
                <a:cs typeface="Average"/>
                <a:sym typeface="Average"/>
              </a:rPr>
              <a:t>translate </a:t>
            </a:r>
            <a:endParaRPr>
              <a:solidFill>
                <a:srgbClr val="FF0000"/>
              </a:solidFill>
              <a:latin typeface="Average"/>
              <a:ea typeface="Average"/>
              <a:cs typeface="Average"/>
              <a:sym typeface="Average"/>
            </a:endParaRPr>
          </a:p>
          <a:p>
            <a:pPr indent="0" lvl="0" marL="0" rtl="0" algn="ctr">
              <a:spcBef>
                <a:spcPts val="0"/>
              </a:spcBef>
              <a:spcAft>
                <a:spcPts val="0"/>
              </a:spcAft>
              <a:buNone/>
            </a:pPr>
            <a:r>
              <a:rPr lang="zh-CN">
                <a:solidFill>
                  <a:srgbClr val="FF0000"/>
                </a:solidFill>
                <a:latin typeface="Average"/>
                <a:ea typeface="Average"/>
                <a:cs typeface="Average"/>
                <a:sym typeface="Average"/>
              </a:rPr>
              <a:t>&amp;</a:t>
            </a:r>
            <a:endParaRPr>
              <a:solidFill>
                <a:srgbClr val="FF0000"/>
              </a:solidFill>
              <a:latin typeface="Average"/>
              <a:ea typeface="Average"/>
              <a:cs typeface="Average"/>
              <a:sym typeface="Average"/>
            </a:endParaRPr>
          </a:p>
          <a:p>
            <a:pPr indent="0" lvl="0" marL="0" rtl="0" algn="ctr">
              <a:spcBef>
                <a:spcPts val="0"/>
              </a:spcBef>
              <a:spcAft>
                <a:spcPts val="0"/>
              </a:spcAft>
              <a:buNone/>
            </a:pPr>
            <a:r>
              <a:rPr lang="zh-CN">
                <a:solidFill>
                  <a:srgbClr val="FF0000"/>
                </a:solidFill>
                <a:latin typeface="Average"/>
                <a:ea typeface="Average"/>
                <a:cs typeface="Average"/>
                <a:sym typeface="Average"/>
              </a:rPr>
              <a:t>scale</a:t>
            </a:r>
            <a:endParaRPr>
              <a:solidFill>
                <a:srgbClr val="FF0000"/>
              </a:solidFill>
              <a:latin typeface="Average"/>
              <a:ea typeface="Average"/>
              <a:cs typeface="Average"/>
              <a:sym typeface="Average"/>
            </a:endParaRPr>
          </a:p>
        </p:txBody>
      </p:sp>
      <p:cxnSp>
        <p:nvCxnSpPr>
          <p:cNvPr id="640" name="Google Shape;640;p60"/>
          <p:cNvCxnSpPr/>
          <p:nvPr/>
        </p:nvCxnSpPr>
        <p:spPr>
          <a:xfrm flipH="1" rot="10800000">
            <a:off x="1583125" y="3959888"/>
            <a:ext cx="392400" cy="9300"/>
          </a:xfrm>
          <a:prstGeom prst="straightConnector1">
            <a:avLst/>
          </a:prstGeom>
          <a:noFill/>
          <a:ln cap="flat" cmpd="sng" w="9525">
            <a:solidFill>
              <a:srgbClr val="FF0000"/>
            </a:solidFill>
            <a:prstDash val="solid"/>
            <a:round/>
            <a:headEnd len="med" w="med" type="none"/>
            <a:tailEnd len="med" w="med" type="triangle"/>
          </a:ln>
        </p:spPr>
      </p:cxnSp>
      <p:sp>
        <p:nvSpPr>
          <p:cNvPr id="641" name="Google Shape;641;p60"/>
          <p:cNvSpPr/>
          <p:nvPr/>
        </p:nvSpPr>
        <p:spPr>
          <a:xfrm>
            <a:off x="5303550" y="3537499"/>
            <a:ext cx="1320000" cy="8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USNG polygons in image coordinates</a:t>
            </a:r>
            <a:endParaRPr/>
          </a:p>
        </p:txBody>
      </p:sp>
      <p:cxnSp>
        <p:nvCxnSpPr>
          <p:cNvPr id="642" name="Google Shape;642;p60"/>
          <p:cNvCxnSpPr/>
          <p:nvPr/>
        </p:nvCxnSpPr>
        <p:spPr>
          <a:xfrm flipH="1" rot="10800000">
            <a:off x="4911150" y="3969188"/>
            <a:ext cx="392400" cy="9300"/>
          </a:xfrm>
          <a:prstGeom prst="straightConnector1">
            <a:avLst/>
          </a:prstGeom>
          <a:noFill/>
          <a:ln cap="flat" cmpd="sng" w="9525">
            <a:solidFill>
              <a:srgbClr val="FF0000"/>
            </a:solidFill>
            <a:prstDash val="solid"/>
            <a:round/>
            <a:headEnd len="med" w="med" type="none"/>
            <a:tailEnd len="med" w="med" type="triangle"/>
          </a:ln>
        </p:spPr>
      </p:cxnSp>
      <p:sp>
        <p:nvSpPr>
          <p:cNvPr id="643" name="Google Shape;643;p60"/>
          <p:cNvSpPr txBox="1"/>
          <p:nvPr/>
        </p:nvSpPr>
        <p:spPr>
          <a:xfrm>
            <a:off x="179100" y="1588025"/>
            <a:ext cx="7499100" cy="52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zh-CN" sz="1800">
                <a:solidFill>
                  <a:schemeClr val="accent3"/>
                </a:solidFill>
                <a:latin typeface="Average"/>
                <a:ea typeface="Average"/>
                <a:cs typeface="Average"/>
                <a:sym typeface="Average"/>
              </a:rPr>
              <a:t>Backconvert USNG lat/lons to image (x,y) coordinates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pic>
        <p:nvPicPr>
          <p:cNvPr id="648" name="Google Shape;648;p61"/>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649" name="Google Shape;649;p6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650" name="Google Shape;650;p61"/>
          <p:cNvSpPr txBox="1"/>
          <p:nvPr>
            <p:ph idx="4294967295" type="subTitle"/>
          </p:nvPr>
        </p:nvSpPr>
        <p:spPr>
          <a:xfrm>
            <a:off x="179100" y="666275"/>
            <a:ext cx="6036600" cy="120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u="sng"/>
              <a:t>Get cost for each USNG</a:t>
            </a:r>
            <a:endParaRPr/>
          </a:p>
          <a:p>
            <a:pPr indent="0" lvl="0" marL="457200" rtl="0" algn="l">
              <a:spcBef>
                <a:spcPts val="1600"/>
              </a:spcBef>
              <a:spcAft>
                <a:spcPts val="0"/>
              </a:spcAft>
              <a:buNone/>
            </a:pPr>
            <a:r>
              <a:t/>
            </a:r>
            <a:endParaRPr u="sng"/>
          </a:p>
          <a:p>
            <a:pPr indent="0" lvl="0" marL="457200" rtl="0" algn="l">
              <a:spcBef>
                <a:spcPts val="1000"/>
              </a:spcBef>
              <a:spcAft>
                <a:spcPts val="1600"/>
              </a:spcAft>
              <a:buNone/>
            </a:pPr>
            <a:r>
              <a:t/>
            </a:r>
            <a:endParaRPr/>
          </a:p>
        </p:txBody>
      </p:sp>
      <p:sp>
        <p:nvSpPr>
          <p:cNvPr id="651" name="Google Shape;651;p61"/>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sp>
        <p:nvSpPr>
          <p:cNvPr id="652" name="Google Shape;652;p61"/>
          <p:cNvSpPr/>
          <p:nvPr/>
        </p:nvSpPr>
        <p:spPr>
          <a:xfrm>
            <a:off x="3784250" y="2772338"/>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$/sqft from Zillow</a:t>
            </a:r>
            <a:endParaRPr/>
          </a:p>
        </p:txBody>
      </p:sp>
      <p:sp>
        <p:nvSpPr>
          <p:cNvPr id="653" name="Google Shape;653;p61"/>
          <p:cNvSpPr/>
          <p:nvPr/>
        </p:nvSpPr>
        <p:spPr>
          <a:xfrm>
            <a:off x="6225" y="2392400"/>
            <a:ext cx="1823100" cy="44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USNG polygons in image coordinates</a:t>
            </a:r>
            <a:endParaRPr/>
          </a:p>
        </p:txBody>
      </p:sp>
      <p:pic>
        <p:nvPicPr>
          <p:cNvPr id="654" name="Google Shape;654;p61"/>
          <p:cNvPicPr preferRelativeResize="0"/>
          <p:nvPr/>
        </p:nvPicPr>
        <p:blipFill>
          <a:blip r:embed="rId4">
            <a:alphaModFix/>
          </a:blip>
          <a:stretch>
            <a:fillRect/>
          </a:stretch>
        </p:blipFill>
        <p:spPr>
          <a:xfrm>
            <a:off x="65972" y="3025645"/>
            <a:ext cx="1703601" cy="1703601"/>
          </a:xfrm>
          <a:prstGeom prst="rect">
            <a:avLst/>
          </a:prstGeom>
          <a:noFill/>
          <a:ln>
            <a:noFill/>
          </a:ln>
        </p:spPr>
      </p:pic>
      <p:sp>
        <p:nvSpPr>
          <p:cNvPr id="655" name="Google Shape;655;p61"/>
          <p:cNvSpPr/>
          <p:nvPr/>
        </p:nvSpPr>
        <p:spPr>
          <a:xfrm>
            <a:off x="3784250" y="4243838"/>
            <a:ext cx="1320000" cy="4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sqft/pixel</a:t>
            </a:r>
            <a:endParaRPr/>
          </a:p>
        </p:txBody>
      </p:sp>
      <p:grpSp>
        <p:nvGrpSpPr>
          <p:cNvPr id="656" name="Google Shape;656;p61"/>
          <p:cNvGrpSpPr/>
          <p:nvPr/>
        </p:nvGrpSpPr>
        <p:grpSpPr>
          <a:xfrm>
            <a:off x="6485900" y="86675"/>
            <a:ext cx="2433300" cy="1785900"/>
            <a:chOff x="6485900" y="86675"/>
            <a:chExt cx="2433300" cy="1785900"/>
          </a:xfrm>
        </p:grpSpPr>
        <p:sp>
          <p:nvSpPr>
            <p:cNvPr id="657" name="Google Shape;657;p61"/>
            <p:cNvSpPr/>
            <p:nvPr/>
          </p:nvSpPr>
          <p:spPr>
            <a:xfrm>
              <a:off x="6485900" y="86675"/>
              <a:ext cx="2433300" cy="1523400"/>
            </a:xfrm>
            <a:prstGeom prst="rect">
              <a:avLst/>
            </a:prstGeom>
            <a:solidFill>
              <a:srgbClr val="073763"/>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1"/>
            <p:cNvSpPr txBox="1"/>
            <p:nvPr/>
          </p:nvSpPr>
          <p:spPr>
            <a:xfrm>
              <a:off x="6693375" y="86675"/>
              <a:ext cx="2182800" cy="178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CN" sz="1800" u="sng">
                  <a:solidFill>
                    <a:schemeClr val="accent3"/>
                  </a:solidFill>
                  <a:latin typeface="Average"/>
                  <a:ea typeface="Average"/>
                  <a:cs typeface="Average"/>
                  <a:sym typeface="Average"/>
                </a:rPr>
                <a:t>damage level factor</a:t>
              </a:r>
              <a:r>
                <a:rPr lang="zh-C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a:p>
              <a:pPr indent="0" lvl="0" marL="0" rtl="0" algn="l">
                <a:lnSpc>
                  <a:spcPct val="100000"/>
                </a:lnSpc>
                <a:spcBef>
                  <a:spcPts val="0"/>
                </a:spcBef>
                <a:spcAft>
                  <a:spcPts val="0"/>
                </a:spcAft>
                <a:buNone/>
              </a:pPr>
              <a:r>
                <a:rPr lang="zh-CN" sz="1800">
                  <a:solidFill>
                    <a:schemeClr val="accent3"/>
                  </a:solidFill>
                  <a:latin typeface="Average"/>
                  <a:ea typeface="Average"/>
                  <a:cs typeface="Average"/>
                  <a:sym typeface="Average"/>
                </a:rPr>
                <a:t>0     	no damage </a:t>
              </a:r>
              <a:endParaRPr sz="1800">
                <a:solidFill>
                  <a:schemeClr val="accent3"/>
                </a:solidFill>
                <a:latin typeface="Average"/>
                <a:ea typeface="Average"/>
                <a:cs typeface="Average"/>
                <a:sym typeface="Average"/>
              </a:endParaRPr>
            </a:p>
            <a:p>
              <a:pPr indent="0" lvl="0" marL="0" rtl="0" algn="l">
                <a:lnSpc>
                  <a:spcPct val="100000"/>
                </a:lnSpc>
                <a:spcBef>
                  <a:spcPts val="0"/>
                </a:spcBef>
                <a:spcAft>
                  <a:spcPts val="0"/>
                </a:spcAft>
                <a:buNone/>
              </a:pPr>
              <a:r>
                <a:rPr lang="zh-CN" sz="1800">
                  <a:solidFill>
                    <a:schemeClr val="accent3"/>
                  </a:solidFill>
                  <a:latin typeface="Average"/>
                  <a:ea typeface="Average"/>
                  <a:cs typeface="Average"/>
                  <a:sym typeface="Average"/>
                </a:rPr>
                <a:t>0.5  	minor </a:t>
              </a:r>
              <a:endParaRPr sz="1800">
                <a:solidFill>
                  <a:schemeClr val="accent3"/>
                </a:solidFill>
                <a:latin typeface="Average"/>
                <a:ea typeface="Average"/>
                <a:cs typeface="Average"/>
                <a:sym typeface="Average"/>
              </a:endParaRPr>
            </a:p>
            <a:p>
              <a:pPr indent="0" lvl="0" marL="0" rtl="0" algn="l">
                <a:lnSpc>
                  <a:spcPct val="100000"/>
                </a:lnSpc>
                <a:spcBef>
                  <a:spcPts val="0"/>
                </a:spcBef>
                <a:spcAft>
                  <a:spcPts val="0"/>
                </a:spcAft>
                <a:buNone/>
              </a:pPr>
              <a:r>
                <a:rPr lang="zh-CN" sz="1800">
                  <a:solidFill>
                    <a:schemeClr val="accent3"/>
                  </a:solidFill>
                  <a:latin typeface="Average"/>
                  <a:ea typeface="Average"/>
                  <a:cs typeface="Average"/>
                  <a:sym typeface="Average"/>
                </a:rPr>
                <a:t>0.8  	major </a:t>
              </a:r>
              <a:endParaRPr sz="1800">
                <a:solidFill>
                  <a:schemeClr val="accent3"/>
                </a:solidFill>
                <a:latin typeface="Average"/>
                <a:ea typeface="Average"/>
                <a:cs typeface="Average"/>
                <a:sym typeface="Average"/>
              </a:endParaRPr>
            </a:p>
            <a:p>
              <a:pPr indent="0" lvl="0" marL="0" rtl="0" algn="l">
                <a:lnSpc>
                  <a:spcPct val="100000"/>
                </a:lnSpc>
                <a:spcBef>
                  <a:spcPts val="0"/>
                </a:spcBef>
                <a:spcAft>
                  <a:spcPts val="0"/>
                </a:spcAft>
                <a:buNone/>
              </a:pPr>
              <a:r>
                <a:rPr lang="zh-CN" sz="1800">
                  <a:solidFill>
                    <a:schemeClr val="accent3"/>
                  </a:solidFill>
                  <a:latin typeface="Average"/>
                  <a:ea typeface="Average"/>
                  <a:cs typeface="Average"/>
                  <a:sym typeface="Average"/>
                </a:rPr>
                <a:t>1     	destroyed</a:t>
              </a:r>
              <a:endParaRPr/>
            </a:p>
          </p:txBody>
        </p:sp>
      </p:grpSp>
      <p:cxnSp>
        <p:nvCxnSpPr>
          <p:cNvPr id="659" name="Google Shape;659;p61"/>
          <p:cNvCxnSpPr>
            <a:stCxn id="660" idx="3"/>
            <a:endCxn id="661" idx="1"/>
          </p:cNvCxnSpPr>
          <p:nvPr/>
        </p:nvCxnSpPr>
        <p:spPr>
          <a:xfrm>
            <a:off x="1451250" y="3600800"/>
            <a:ext cx="2333100" cy="150000"/>
          </a:xfrm>
          <a:prstGeom prst="straightConnector1">
            <a:avLst/>
          </a:prstGeom>
          <a:noFill/>
          <a:ln cap="flat" cmpd="sng" w="9525">
            <a:solidFill>
              <a:srgbClr val="FF0000"/>
            </a:solidFill>
            <a:prstDash val="solid"/>
            <a:round/>
            <a:headEnd len="med" w="med" type="none"/>
            <a:tailEnd len="med" w="med" type="triangle"/>
          </a:ln>
        </p:spPr>
      </p:cxnSp>
      <p:sp>
        <p:nvSpPr>
          <p:cNvPr id="661" name="Google Shape;661;p61"/>
          <p:cNvSpPr/>
          <p:nvPr/>
        </p:nvSpPr>
        <p:spPr>
          <a:xfrm>
            <a:off x="3784250" y="3437592"/>
            <a:ext cx="1320000" cy="6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pixel damage values for each USNG</a:t>
            </a:r>
            <a:endParaRPr/>
          </a:p>
        </p:txBody>
      </p:sp>
      <p:sp>
        <p:nvSpPr>
          <p:cNvPr id="662" name="Google Shape;662;p61"/>
          <p:cNvSpPr/>
          <p:nvPr/>
        </p:nvSpPr>
        <p:spPr>
          <a:xfrm>
            <a:off x="7042550" y="3323749"/>
            <a:ext cx="1320000" cy="8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Fiscal cost for each USNG </a:t>
            </a:r>
            <a:endParaRPr/>
          </a:p>
        </p:txBody>
      </p:sp>
      <p:sp>
        <p:nvSpPr>
          <p:cNvPr id="663" name="Google Shape;663;p61"/>
          <p:cNvSpPr txBox="1"/>
          <p:nvPr/>
        </p:nvSpPr>
        <p:spPr>
          <a:xfrm>
            <a:off x="4342088" y="3257743"/>
            <a:ext cx="204300" cy="22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0000"/>
                </a:solidFill>
                <a:latin typeface="Average"/>
                <a:ea typeface="Average"/>
                <a:cs typeface="Average"/>
                <a:sym typeface="Average"/>
              </a:rPr>
              <a:t>*</a:t>
            </a:r>
            <a:endParaRPr>
              <a:solidFill>
                <a:srgbClr val="FF0000"/>
              </a:solidFill>
              <a:latin typeface="Average"/>
              <a:ea typeface="Average"/>
              <a:cs typeface="Average"/>
              <a:sym typeface="Average"/>
            </a:endParaRPr>
          </a:p>
        </p:txBody>
      </p:sp>
      <p:sp>
        <p:nvSpPr>
          <p:cNvPr id="664" name="Google Shape;664;p61"/>
          <p:cNvSpPr txBox="1"/>
          <p:nvPr/>
        </p:nvSpPr>
        <p:spPr>
          <a:xfrm>
            <a:off x="4342100" y="4051643"/>
            <a:ext cx="204300" cy="22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0000"/>
                </a:solidFill>
                <a:latin typeface="Average"/>
                <a:ea typeface="Average"/>
                <a:cs typeface="Average"/>
                <a:sym typeface="Average"/>
              </a:rPr>
              <a:t>*</a:t>
            </a:r>
            <a:endParaRPr>
              <a:solidFill>
                <a:srgbClr val="FF0000"/>
              </a:solidFill>
              <a:latin typeface="Average"/>
              <a:ea typeface="Average"/>
              <a:cs typeface="Average"/>
              <a:sym typeface="Average"/>
            </a:endParaRPr>
          </a:p>
        </p:txBody>
      </p:sp>
      <p:cxnSp>
        <p:nvCxnSpPr>
          <p:cNvPr id="665" name="Google Shape;665;p61"/>
          <p:cNvCxnSpPr>
            <a:stCxn id="661" idx="3"/>
            <a:endCxn id="662" idx="1"/>
          </p:cNvCxnSpPr>
          <p:nvPr/>
        </p:nvCxnSpPr>
        <p:spPr>
          <a:xfrm>
            <a:off x="5104250" y="3750792"/>
            <a:ext cx="1938300" cy="0"/>
          </a:xfrm>
          <a:prstGeom prst="straightConnector1">
            <a:avLst/>
          </a:prstGeom>
          <a:noFill/>
          <a:ln cap="flat" cmpd="sng" w="9525">
            <a:solidFill>
              <a:srgbClr val="FF0000"/>
            </a:solidFill>
            <a:prstDash val="solid"/>
            <a:round/>
            <a:headEnd len="med" w="med" type="none"/>
            <a:tailEnd len="med" w="med" type="triangle"/>
          </a:ln>
        </p:spPr>
      </p:cxnSp>
      <p:cxnSp>
        <p:nvCxnSpPr>
          <p:cNvPr id="666" name="Google Shape;666;p61"/>
          <p:cNvCxnSpPr>
            <a:stCxn id="655" idx="3"/>
          </p:cNvCxnSpPr>
          <p:nvPr/>
        </p:nvCxnSpPr>
        <p:spPr>
          <a:xfrm rot="10800000">
            <a:off x="5092850" y="2976938"/>
            <a:ext cx="11400" cy="1509600"/>
          </a:xfrm>
          <a:prstGeom prst="bentConnector4">
            <a:avLst>
              <a:gd fmla="val -2088816" name="adj1"/>
              <a:gd fmla="val 100195" name="adj2"/>
            </a:avLst>
          </a:prstGeom>
          <a:noFill/>
          <a:ln cap="flat" cmpd="sng" w="9525">
            <a:solidFill>
              <a:srgbClr val="FF0000"/>
            </a:solidFill>
            <a:prstDash val="solid"/>
            <a:round/>
            <a:headEnd len="med" w="med" type="none"/>
            <a:tailEnd len="med" w="med" type="none"/>
          </a:ln>
        </p:spPr>
      </p:cxnSp>
      <p:sp>
        <p:nvSpPr>
          <p:cNvPr id="667" name="Google Shape;667;p61"/>
          <p:cNvSpPr txBox="1"/>
          <p:nvPr/>
        </p:nvSpPr>
        <p:spPr>
          <a:xfrm>
            <a:off x="101850" y="1189988"/>
            <a:ext cx="6527100" cy="12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zh-CN" sz="1800">
                <a:solidFill>
                  <a:schemeClr val="accent3"/>
                </a:solidFill>
                <a:latin typeface="Average"/>
                <a:ea typeface="Average"/>
                <a:cs typeface="Average"/>
                <a:sym typeface="Average"/>
              </a:rPr>
              <a:t>Find sqft per pixel - area of image / resolution</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zh-CN" sz="1800">
                <a:solidFill>
                  <a:schemeClr val="accent3"/>
                </a:solidFill>
                <a:latin typeface="Average"/>
                <a:ea typeface="Average"/>
                <a:cs typeface="Average"/>
                <a:sym typeface="Average"/>
              </a:rPr>
              <a:t>Change pixel values to financial model damage levels</a:t>
            </a:r>
            <a:endParaRPr/>
          </a:p>
        </p:txBody>
      </p:sp>
      <p:sp>
        <p:nvSpPr>
          <p:cNvPr id="660" name="Google Shape;660;p61"/>
          <p:cNvSpPr/>
          <p:nvPr/>
        </p:nvSpPr>
        <p:spPr>
          <a:xfrm>
            <a:off x="1145850" y="3437600"/>
            <a:ext cx="305400" cy="326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61"/>
          <p:cNvCxnSpPr>
            <a:stCxn id="653" idx="2"/>
            <a:endCxn id="660" idx="0"/>
          </p:cNvCxnSpPr>
          <p:nvPr/>
        </p:nvCxnSpPr>
        <p:spPr>
          <a:xfrm>
            <a:off x="917775" y="2841500"/>
            <a:ext cx="380700" cy="596100"/>
          </a:xfrm>
          <a:prstGeom prst="straightConnector1">
            <a:avLst/>
          </a:prstGeom>
          <a:noFill/>
          <a:ln cap="flat" cmpd="sng" w="9525">
            <a:solidFill>
              <a:srgbClr val="00FF00"/>
            </a:solidFill>
            <a:prstDash val="solid"/>
            <a:round/>
            <a:headEnd len="med" w="med" type="none"/>
            <a:tailEnd len="med" w="med" type="none"/>
          </a:ln>
        </p:spPr>
      </p:cxnSp>
      <p:sp>
        <p:nvSpPr>
          <p:cNvPr id="669" name="Google Shape;669;p61"/>
          <p:cNvSpPr txBox="1"/>
          <p:nvPr/>
        </p:nvSpPr>
        <p:spPr>
          <a:xfrm>
            <a:off x="1881298" y="3039400"/>
            <a:ext cx="1823100" cy="106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CN">
                <a:solidFill>
                  <a:schemeClr val="accent3"/>
                </a:solidFill>
                <a:latin typeface="Average"/>
                <a:ea typeface="Average"/>
                <a:cs typeface="Average"/>
                <a:sym typeface="Average"/>
              </a:rPr>
              <a:t>For all pixels in a polygon, multiply: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animEffect filter="fade" transition="in">
                                      <p:cBhvr>
                                        <p:cTn dur="1000"/>
                                        <p:tgtEl>
                                          <p:spTgt spid="6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animEffect filter="fade" transition="in">
                                      <p:cBhvr>
                                        <p:cTn dur="1000"/>
                                        <p:tgtEl>
                                          <p:spTgt spid="6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107" name="Google Shape;107;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108" name="Google Shape;108;p17"/>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Project Definition</a:t>
            </a:r>
            <a:endParaRPr/>
          </a:p>
          <a:p>
            <a:pPr indent="0" lvl="0" marL="0" rtl="0" algn="l">
              <a:spcBef>
                <a:spcPts val="0"/>
              </a:spcBef>
              <a:spcAft>
                <a:spcPts val="0"/>
              </a:spcAft>
              <a:buNone/>
            </a:pPr>
            <a:r>
              <a:t/>
            </a:r>
            <a:endParaRPr/>
          </a:p>
        </p:txBody>
      </p:sp>
      <p:sp>
        <p:nvSpPr>
          <p:cNvPr id="109" name="Google Shape;109;p17"/>
          <p:cNvSpPr txBox="1"/>
          <p:nvPr>
            <p:ph idx="4294967295" type="subTitle"/>
          </p:nvPr>
        </p:nvSpPr>
        <p:spPr>
          <a:xfrm>
            <a:off x="179100" y="989600"/>
            <a:ext cx="8467200" cy="34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accent4"/>
                </a:solidFill>
              </a:rPr>
              <a:t>Objective</a:t>
            </a:r>
            <a:endParaRPr u="sng">
              <a:solidFill>
                <a:schemeClr val="accent4"/>
              </a:solidFill>
            </a:endParaRPr>
          </a:p>
          <a:p>
            <a:pPr indent="0" lvl="0" marL="0" rtl="0" algn="l">
              <a:lnSpc>
                <a:spcPct val="150000"/>
              </a:lnSpc>
              <a:spcBef>
                <a:spcPts val="1600"/>
              </a:spcBef>
              <a:spcAft>
                <a:spcPts val="0"/>
              </a:spcAft>
              <a:buNone/>
            </a:pPr>
            <a:r>
              <a:rPr b="1" lang="zh-CN" sz="2200">
                <a:solidFill>
                  <a:schemeClr val="lt2"/>
                </a:solidFill>
              </a:rPr>
              <a:t>Create a proof-of-concept application which uses </a:t>
            </a:r>
            <a:r>
              <a:rPr b="1" lang="zh-CN" sz="2200">
                <a:solidFill>
                  <a:schemeClr val="accent4"/>
                </a:solidFill>
              </a:rPr>
              <a:t>satellite images </a:t>
            </a:r>
            <a:r>
              <a:rPr b="1" lang="zh-CN" sz="2200">
                <a:solidFill>
                  <a:schemeClr val="lt2"/>
                </a:solidFill>
              </a:rPr>
              <a:t>to automatically </a:t>
            </a:r>
            <a:r>
              <a:rPr b="1" lang="zh-CN" sz="2200">
                <a:solidFill>
                  <a:schemeClr val="lt2"/>
                </a:solidFill>
              </a:rPr>
              <a:t>estimate</a:t>
            </a:r>
            <a:r>
              <a:rPr b="1" lang="zh-CN" sz="2200">
                <a:solidFill>
                  <a:schemeClr val="lt2"/>
                </a:solidFill>
              </a:rPr>
              <a:t> </a:t>
            </a:r>
            <a:r>
              <a:rPr b="1" lang="zh-CN" sz="2200">
                <a:solidFill>
                  <a:schemeClr val="accent4"/>
                </a:solidFill>
              </a:rPr>
              <a:t>building damage</a:t>
            </a:r>
            <a:r>
              <a:rPr b="1" lang="zh-CN" sz="2200">
                <a:solidFill>
                  <a:schemeClr val="lt2"/>
                </a:solidFill>
              </a:rPr>
              <a:t> </a:t>
            </a:r>
            <a:r>
              <a:rPr b="1" lang="zh-CN" sz="2200">
                <a:solidFill>
                  <a:schemeClr val="lt2"/>
                </a:solidFill>
              </a:rPr>
              <a:t>and </a:t>
            </a:r>
            <a:r>
              <a:rPr b="1" lang="zh-CN" sz="2200">
                <a:solidFill>
                  <a:schemeClr val="accent4"/>
                </a:solidFill>
              </a:rPr>
              <a:t>visualize cost</a:t>
            </a:r>
            <a:r>
              <a:rPr b="1" lang="zh-CN" sz="2200">
                <a:solidFill>
                  <a:schemeClr val="lt2"/>
                </a:solidFill>
              </a:rPr>
              <a:t> according to the </a:t>
            </a:r>
            <a:r>
              <a:rPr b="1" lang="zh-CN" sz="2200">
                <a:solidFill>
                  <a:schemeClr val="accent4"/>
                </a:solidFill>
              </a:rPr>
              <a:t>United States National Grid</a:t>
            </a:r>
            <a:r>
              <a:rPr b="1" lang="zh-CN" sz="2200">
                <a:solidFill>
                  <a:schemeClr val="lt2"/>
                </a:solidFill>
              </a:rPr>
              <a:t> coordinate system.</a:t>
            </a:r>
            <a:endParaRPr b="1" sz="2200">
              <a:solidFill>
                <a:schemeClr val="lt2"/>
              </a:solidFill>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pic>
        <p:nvPicPr>
          <p:cNvPr id="674" name="Google Shape;674;p62"/>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675" name="Google Shape;675;p6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676" name="Google Shape;676;p62"/>
          <p:cNvSpPr txBox="1"/>
          <p:nvPr>
            <p:ph idx="4294967295" type="subTitle"/>
          </p:nvPr>
        </p:nvSpPr>
        <p:spPr>
          <a:xfrm>
            <a:off x="179100" y="666275"/>
            <a:ext cx="3770100" cy="120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u="sng"/>
              <a:t>Financial Model -- Flask Application </a:t>
            </a:r>
            <a:r>
              <a:rPr lang="zh-CN" u="sng"/>
              <a:t>Pipeline</a:t>
            </a:r>
            <a:endParaRPr/>
          </a:p>
          <a:p>
            <a:pPr indent="-342900" lvl="0" marL="457200" rtl="0" algn="l">
              <a:spcBef>
                <a:spcPts val="1600"/>
              </a:spcBef>
              <a:spcAft>
                <a:spcPts val="0"/>
              </a:spcAft>
              <a:buSzPts val="1800"/>
              <a:buChar char="●"/>
            </a:pPr>
            <a:r>
              <a:rPr lang="zh-CN"/>
              <a:t>Around 5 seconds for pixel level building localization &amp; damage classificaiton</a:t>
            </a:r>
            <a:endParaRPr/>
          </a:p>
          <a:p>
            <a:pPr indent="-342900" lvl="0" marL="457200" rtl="0" algn="l">
              <a:spcBef>
                <a:spcPts val="0"/>
              </a:spcBef>
              <a:spcAft>
                <a:spcPts val="0"/>
              </a:spcAft>
              <a:buSzPts val="1800"/>
              <a:buChar char="●"/>
            </a:pPr>
            <a:r>
              <a:rPr lang="zh-CN"/>
              <a:t>Less than 15 seconds for financial analysis</a:t>
            </a:r>
            <a:endParaRPr/>
          </a:p>
          <a:p>
            <a:pPr indent="-342900" lvl="0" marL="457200" rtl="0" algn="l">
              <a:spcBef>
                <a:spcPts val="0"/>
              </a:spcBef>
              <a:spcAft>
                <a:spcPts val="0"/>
              </a:spcAft>
              <a:buSzPts val="1800"/>
              <a:buChar char="●"/>
            </a:pPr>
            <a:r>
              <a:rPr lang="zh-CN"/>
              <a:t>Accurate financial estimates to 10 meter precision (1m is possible but computationally expensive and GSD is &gt;1m)</a:t>
            </a:r>
            <a:endParaRPr/>
          </a:p>
          <a:p>
            <a:pPr indent="0" lvl="0" marL="457200" rtl="0" algn="l">
              <a:spcBef>
                <a:spcPts val="1600"/>
              </a:spcBef>
              <a:spcAft>
                <a:spcPts val="1600"/>
              </a:spcAft>
              <a:buNone/>
            </a:pPr>
            <a:r>
              <a:t/>
            </a:r>
            <a:endParaRPr/>
          </a:p>
        </p:txBody>
      </p:sp>
      <p:sp>
        <p:nvSpPr>
          <p:cNvPr id="677" name="Google Shape;677;p62"/>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pic>
        <p:nvPicPr>
          <p:cNvPr id="678" name="Google Shape;678;p62"/>
          <p:cNvPicPr preferRelativeResize="0"/>
          <p:nvPr/>
        </p:nvPicPr>
        <p:blipFill>
          <a:blip r:embed="rId4">
            <a:alphaModFix/>
          </a:blip>
          <a:stretch>
            <a:fillRect/>
          </a:stretch>
        </p:blipFill>
        <p:spPr>
          <a:xfrm>
            <a:off x="4255950" y="171725"/>
            <a:ext cx="4518775" cy="4636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63"/>
          <p:cNvSpPr txBox="1"/>
          <p:nvPr>
            <p:ph type="title"/>
          </p:nvPr>
        </p:nvSpPr>
        <p:spPr>
          <a:xfrm>
            <a:off x="729450" y="606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Contibutions</a:t>
            </a:r>
            <a:endParaRPr u="sng"/>
          </a:p>
        </p:txBody>
      </p:sp>
      <p:sp>
        <p:nvSpPr>
          <p:cNvPr id="684" name="Google Shape;684;p63"/>
          <p:cNvSpPr txBox="1"/>
          <p:nvPr>
            <p:ph idx="1" type="body"/>
          </p:nvPr>
        </p:nvSpPr>
        <p:spPr>
          <a:xfrm>
            <a:off x="228575" y="1436300"/>
            <a:ext cx="8520600" cy="33378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zh-CN" sz="2400"/>
              <a:t>USNG Mapping Function</a:t>
            </a:r>
            <a:endParaRPr sz="2400"/>
          </a:p>
          <a:p>
            <a:pPr indent="-381000" lvl="0" marL="457200" rtl="0" algn="l">
              <a:lnSpc>
                <a:spcPct val="150000"/>
              </a:lnSpc>
              <a:spcBef>
                <a:spcPts val="1000"/>
              </a:spcBef>
              <a:spcAft>
                <a:spcPts val="0"/>
              </a:spcAft>
              <a:buSzPts val="2400"/>
              <a:buChar char="✅"/>
            </a:pPr>
            <a:r>
              <a:rPr lang="zh-CN" sz="2400"/>
              <a:t>Connected U-Net Model</a:t>
            </a:r>
            <a:endParaRPr sz="2400"/>
          </a:p>
          <a:p>
            <a:pPr indent="-381000" lvl="0" marL="457200" rtl="0" algn="l">
              <a:lnSpc>
                <a:spcPct val="150000"/>
              </a:lnSpc>
              <a:spcBef>
                <a:spcPts val="1000"/>
              </a:spcBef>
              <a:spcAft>
                <a:spcPts val="0"/>
              </a:spcAft>
              <a:buSzPts val="2400"/>
              <a:buChar char="✅"/>
            </a:pPr>
            <a:r>
              <a:rPr lang="zh-CN" sz="2400"/>
              <a:t>Mask R-CNN Model</a:t>
            </a:r>
            <a:endParaRPr sz="2400"/>
          </a:p>
          <a:p>
            <a:pPr indent="-381000" lvl="0" marL="457200" rtl="0" algn="l">
              <a:lnSpc>
                <a:spcPct val="150000"/>
              </a:lnSpc>
              <a:spcBef>
                <a:spcPts val="1000"/>
              </a:spcBef>
              <a:spcAft>
                <a:spcPts val="1000"/>
              </a:spcAft>
              <a:buSzPts val="2400"/>
              <a:buChar char="✅"/>
            </a:pPr>
            <a:r>
              <a:rPr lang="zh-CN" sz="2400"/>
              <a:t>Proof of Concept Application </a:t>
            </a:r>
            <a:r>
              <a:rPr lang="zh-CN" sz="1100" u="sng">
                <a:solidFill>
                  <a:schemeClr val="accent5"/>
                </a:solidFill>
                <a:latin typeface="Arial"/>
                <a:ea typeface="Arial"/>
                <a:cs typeface="Arial"/>
                <a:sym typeface="Arial"/>
                <a:hlinkClick r:id="rId3"/>
              </a:rPr>
              <a:t>http://test-env.eba-6qua3x4j.us-east-1.elasticbeanstalk.com/</a:t>
            </a:r>
            <a:endParaRPr sz="2400"/>
          </a:p>
        </p:txBody>
      </p:sp>
      <p:pic>
        <p:nvPicPr>
          <p:cNvPr id="685" name="Google Shape;685;p63"/>
          <p:cNvPicPr preferRelativeResize="0"/>
          <p:nvPr/>
        </p:nvPicPr>
        <p:blipFill>
          <a:blip r:embed="rId4">
            <a:alphaModFix/>
          </a:blip>
          <a:stretch>
            <a:fillRect/>
          </a:stretch>
        </p:blipFill>
        <p:spPr>
          <a:xfrm>
            <a:off x="0" y="5069050"/>
            <a:ext cx="9144001" cy="74450"/>
          </a:xfrm>
          <a:prstGeom prst="rect">
            <a:avLst/>
          </a:prstGeom>
          <a:noFill/>
          <a:ln>
            <a:noFill/>
          </a:ln>
        </p:spPr>
      </p:pic>
      <p:sp>
        <p:nvSpPr>
          <p:cNvPr id="686" name="Google Shape;686;p6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zh-C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pic>
        <p:nvPicPr>
          <p:cNvPr id="691" name="Google Shape;691;p64"/>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692" name="Google Shape;692;p6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693" name="Google Shape;693;p64"/>
          <p:cNvSpPr txBox="1"/>
          <p:nvPr>
            <p:ph idx="4294967295" type="subTitle"/>
          </p:nvPr>
        </p:nvSpPr>
        <p:spPr>
          <a:xfrm>
            <a:off x="179100" y="953125"/>
            <a:ext cx="8311200" cy="392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Large images and dense networks are not a good combination</a:t>
            </a:r>
            <a:endParaRPr/>
          </a:p>
          <a:p>
            <a:pPr indent="-317500" lvl="1" marL="914400" rtl="0" algn="l">
              <a:spcBef>
                <a:spcPts val="0"/>
              </a:spcBef>
              <a:spcAft>
                <a:spcPts val="0"/>
              </a:spcAft>
              <a:buSzPts val="1400"/>
              <a:buChar char="○"/>
            </a:pPr>
            <a:r>
              <a:rPr lang="zh-CN"/>
              <a:t>The computation power needed to run models was significant</a:t>
            </a:r>
            <a:endParaRPr/>
          </a:p>
          <a:p>
            <a:pPr indent="-317500" lvl="1" marL="914400" rtl="0" algn="l">
              <a:spcBef>
                <a:spcPts val="0"/>
              </a:spcBef>
              <a:spcAft>
                <a:spcPts val="0"/>
              </a:spcAft>
              <a:buSzPts val="1400"/>
              <a:buChar char="○"/>
            </a:pPr>
            <a:r>
              <a:rPr lang="zh-CN"/>
              <a:t>Multiprocessing on GPUs didn’t always offer significant speed gains</a:t>
            </a:r>
            <a:endParaRPr/>
          </a:p>
          <a:p>
            <a:pPr indent="-317500" lvl="1" marL="914400" rtl="0" algn="l">
              <a:spcBef>
                <a:spcPts val="0"/>
              </a:spcBef>
              <a:spcAft>
                <a:spcPts val="0"/>
              </a:spcAft>
              <a:buSzPts val="1400"/>
              <a:buChar char="○"/>
            </a:pPr>
            <a:r>
              <a:rPr lang="zh-CN"/>
              <a:t>Used vectorization where possible, to improve performance</a:t>
            </a:r>
            <a:endParaRPr/>
          </a:p>
          <a:p>
            <a:pPr indent="-342900" lvl="0" marL="457200" rtl="0" algn="l">
              <a:spcBef>
                <a:spcPts val="0"/>
              </a:spcBef>
              <a:spcAft>
                <a:spcPts val="0"/>
              </a:spcAft>
              <a:buSzPts val="1800"/>
              <a:buChar char="●"/>
            </a:pPr>
            <a:r>
              <a:rPr lang="zh-CN"/>
              <a:t>The U-Net struggled on classifying minor and major damage</a:t>
            </a:r>
            <a:endParaRPr/>
          </a:p>
          <a:p>
            <a:pPr indent="-317500" lvl="1" marL="914400" rtl="0" algn="l">
              <a:spcBef>
                <a:spcPts val="0"/>
              </a:spcBef>
              <a:spcAft>
                <a:spcPts val="0"/>
              </a:spcAft>
              <a:buSzPts val="1400"/>
              <a:buChar char="○"/>
            </a:pPr>
            <a:r>
              <a:rPr lang="zh-CN"/>
              <a:t>There is not a clear delineation between the classes</a:t>
            </a:r>
            <a:endParaRPr/>
          </a:p>
          <a:p>
            <a:pPr indent="-317500" lvl="1" marL="914400" rtl="0" algn="l">
              <a:spcBef>
                <a:spcPts val="0"/>
              </a:spcBef>
              <a:spcAft>
                <a:spcPts val="0"/>
              </a:spcAft>
              <a:buSzPts val="1400"/>
              <a:buChar char="○"/>
            </a:pPr>
            <a:r>
              <a:rPr lang="zh-CN"/>
              <a:t>The classes are significantly imbalanced</a:t>
            </a:r>
            <a:endParaRPr/>
          </a:p>
          <a:p>
            <a:pPr indent="-317500" lvl="1" marL="914400" rtl="0" algn="l">
              <a:spcBef>
                <a:spcPts val="0"/>
              </a:spcBef>
              <a:spcAft>
                <a:spcPts val="0"/>
              </a:spcAft>
              <a:buSzPts val="1400"/>
              <a:buChar char="○"/>
            </a:pPr>
            <a:r>
              <a:rPr lang="zh-CN"/>
              <a:t>Oversampled minor and major damage</a:t>
            </a:r>
            <a:endParaRPr/>
          </a:p>
          <a:p>
            <a:pPr indent="-317500" lvl="1" marL="914400" rtl="0" algn="l">
              <a:spcBef>
                <a:spcPts val="0"/>
              </a:spcBef>
              <a:spcAft>
                <a:spcPts val="0"/>
              </a:spcAft>
              <a:buSzPts val="1400"/>
              <a:buChar char="○"/>
            </a:pPr>
            <a:r>
              <a:rPr lang="zh-CN"/>
              <a:t>Gave these classes more weight with the loss function</a:t>
            </a:r>
            <a:endParaRPr/>
          </a:p>
          <a:p>
            <a:pPr indent="-342900" lvl="0" marL="457200" rtl="0" algn="l">
              <a:spcBef>
                <a:spcPts val="0"/>
              </a:spcBef>
              <a:spcAft>
                <a:spcPts val="0"/>
              </a:spcAft>
              <a:buSzPts val="1800"/>
              <a:buChar char="●"/>
            </a:pPr>
            <a:r>
              <a:rPr lang="zh-CN"/>
              <a:t>Mask RCNN is not a ideal model for satellite images due to the sheer detailed objects in the images</a:t>
            </a:r>
            <a:endParaRPr/>
          </a:p>
          <a:p>
            <a:pPr indent="-317500" lvl="1" marL="914400" rtl="0" algn="l">
              <a:spcBef>
                <a:spcPts val="0"/>
              </a:spcBef>
              <a:spcAft>
                <a:spcPts val="0"/>
              </a:spcAft>
              <a:buSzPts val="1400"/>
              <a:buChar char="○"/>
            </a:pPr>
            <a:r>
              <a:rPr lang="zh-CN"/>
              <a:t>It is still a good model for experimenting with dataset and with minor tweaks in the architecture can get better at detecting satellite image objects due to its simplicity.</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000"/>
              </a:spcBef>
              <a:spcAft>
                <a:spcPts val="1600"/>
              </a:spcAft>
              <a:buNone/>
            </a:pPr>
            <a:r>
              <a:t/>
            </a:r>
            <a:endParaRPr/>
          </a:p>
        </p:txBody>
      </p:sp>
      <p:sp>
        <p:nvSpPr>
          <p:cNvPr id="694" name="Google Shape;694;p64"/>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Lessons Learned</a:t>
            </a:r>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6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pic>
        <p:nvPicPr>
          <p:cNvPr id="700" name="Google Shape;700;p65"/>
          <p:cNvPicPr preferRelativeResize="0"/>
          <p:nvPr/>
        </p:nvPicPr>
        <p:blipFill>
          <a:blip r:embed="rId3">
            <a:alphaModFix/>
          </a:blip>
          <a:stretch>
            <a:fillRect/>
          </a:stretch>
        </p:blipFill>
        <p:spPr>
          <a:xfrm>
            <a:off x="4230825" y="805888"/>
            <a:ext cx="4351125" cy="4153026"/>
          </a:xfrm>
          <a:prstGeom prst="rect">
            <a:avLst/>
          </a:prstGeom>
          <a:noFill/>
          <a:ln>
            <a:noFill/>
          </a:ln>
        </p:spPr>
      </p:pic>
      <p:sp>
        <p:nvSpPr>
          <p:cNvPr id="701" name="Google Shape;701;p65"/>
          <p:cNvSpPr txBox="1"/>
          <p:nvPr>
            <p:ph idx="4294967295" type="subTitle"/>
          </p:nvPr>
        </p:nvSpPr>
        <p:spPr>
          <a:xfrm>
            <a:off x="179100" y="1061250"/>
            <a:ext cx="3591900" cy="364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Some of the flooded buildings are classified as major damage and some are classified as minor damage</a:t>
            </a:r>
            <a:endParaRPr/>
          </a:p>
          <a:p>
            <a:pPr indent="-317500" lvl="1" marL="914400" rtl="0" algn="l">
              <a:spcBef>
                <a:spcPts val="1000"/>
              </a:spcBef>
              <a:spcAft>
                <a:spcPts val="0"/>
              </a:spcAft>
              <a:buSzPts val="1400"/>
              <a:buChar char="○"/>
            </a:pPr>
            <a:r>
              <a:rPr lang="zh-CN"/>
              <a:t>Green = No Damage</a:t>
            </a:r>
            <a:endParaRPr/>
          </a:p>
          <a:p>
            <a:pPr indent="-317500" lvl="1" marL="914400" rtl="0" algn="l">
              <a:spcBef>
                <a:spcPts val="1000"/>
              </a:spcBef>
              <a:spcAft>
                <a:spcPts val="0"/>
              </a:spcAft>
              <a:buSzPts val="1400"/>
              <a:buChar char="○"/>
            </a:pPr>
            <a:r>
              <a:rPr lang="zh-CN"/>
              <a:t>Blue = Minor</a:t>
            </a:r>
            <a:endParaRPr/>
          </a:p>
          <a:p>
            <a:pPr indent="-317500" lvl="1" marL="914400" rtl="0" algn="l">
              <a:spcBef>
                <a:spcPts val="1000"/>
              </a:spcBef>
              <a:spcAft>
                <a:spcPts val="0"/>
              </a:spcAft>
              <a:buSzPts val="1400"/>
              <a:buChar char="○"/>
            </a:pPr>
            <a:r>
              <a:rPr lang="zh-CN"/>
              <a:t>Purple = Major</a:t>
            </a:r>
            <a:endParaRPr/>
          </a:p>
          <a:p>
            <a:pPr indent="-342900" lvl="0" marL="457200" rtl="0" algn="l">
              <a:spcBef>
                <a:spcPts val="1000"/>
              </a:spcBef>
              <a:spcAft>
                <a:spcPts val="1000"/>
              </a:spcAft>
              <a:buSzPts val="1800"/>
              <a:buChar char="●"/>
            </a:pPr>
            <a:r>
              <a:rPr lang="zh-CN"/>
              <a:t>Hard for humans to tell the difference</a:t>
            </a:r>
            <a:endParaRPr/>
          </a:p>
        </p:txBody>
      </p:sp>
      <p:sp>
        <p:nvSpPr>
          <p:cNvPr id="702" name="Google Shape;702;p65"/>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Example Flooding Image</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pic>
        <p:nvPicPr>
          <p:cNvPr id="707" name="Google Shape;707;p66"/>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708" name="Google Shape;708;p6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709" name="Google Shape;709;p66"/>
          <p:cNvSpPr txBox="1"/>
          <p:nvPr>
            <p:ph idx="4294967295" type="subTitle"/>
          </p:nvPr>
        </p:nvSpPr>
        <p:spPr>
          <a:xfrm>
            <a:off x="179100" y="953125"/>
            <a:ext cx="8659500" cy="369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More accurate pixel-based financial model if claims data can be obtained</a:t>
            </a:r>
            <a:endParaRPr/>
          </a:p>
          <a:p>
            <a:pPr indent="-342900" lvl="0" marL="457200" rtl="0" algn="l">
              <a:spcBef>
                <a:spcPts val="1000"/>
              </a:spcBef>
              <a:spcAft>
                <a:spcPts val="0"/>
              </a:spcAft>
              <a:buSzPts val="1800"/>
              <a:buChar char="●"/>
            </a:pPr>
            <a:r>
              <a:rPr lang="zh-CN"/>
              <a:t>Flooding around buildings was difficult to classify</a:t>
            </a:r>
            <a:endParaRPr/>
          </a:p>
          <a:p>
            <a:pPr indent="-317500" lvl="1" marL="914400" rtl="0" algn="l">
              <a:spcBef>
                <a:spcPts val="1000"/>
              </a:spcBef>
              <a:spcAft>
                <a:spcPts val="0"/>
              </a:spcAft>
              <a:buSzPts val="1400"/>
              <a:buChar char="○"/>
            </a:pPr>
            <a:r>
              <a:rPr lang="zh-CN"/>
              <a:t>Hard to see on the images for humans</a:t>
            </a:r>
            <a:endParaRPr/>
          </a:p>
          <a:p>
            <a:pPr indent="-317500" lvl="1" marL="914400" rtl="0" algn="l">
              <a:spcBef>
                <a:spcPts val="0"/>
              </a:spcBef>
              <a:spcAft>
                <a:spcPts val="0"/>
              </a:spcAft>
              <a:buSzPts val="1400"/>
              <a:buChar char="○"/>
            </a:pPr>
            <a:r>
              <a:rPr lang="zh-CN"/>
              <a:t>Model had the most trouble classifying these instances</a:t>
            </a:r>
            <a:endParaRPr/>
          </a:p>
          <a:p>
            <a:pPr indent="-342900" lvl="0" marL="457200" rtl="0" algn="l">
              <a:spcBef>
                <a:spcPts val="0"/>
              </a:spcBef>
              <a:spcAft>
                <a:spcPts val="0"/>
              </a:spcAft>
              <a:buSzPts val="1800"/>
              <a:buChar char="●"/>
            </a:pPr>
            <a:r>
              <a:rPr lang="zh-CN"/>
              <a:t>Experiment with different U-Net encoder blocks</a:t>
            </a:r>
            <a:endParaRPr/>
          </a:p>
          <a:p>
            <a:pPr indent="-317500" lvl="1" marL="914400" rtl="0" algn="l">
              <a:spcBef>
                <a:spcPts val="1000"/>
              </a:spcBef>
              <a:spcAft>
                <a:spcPts val="0"/>
              </a:spcAft>
              <a:buSzPts val="1400"/>
              <a:buChar char="○"/>
            </a:pPr>
            <a:r>
              <a:rPr lang="zh-CN"/>
              <a:t>VGG, Inception, ResNet, etc.</a:t>
            </a:r>
            <a:endParaRPr/>
          </a:p>
          <a:p>
            <a:pPr indent="-342900" lvl="0" marL="457200" rtl="0" algn="l">
              <a:spcBef>
                <a:spcPts val="1000"/>
              </a:spcBef>
              <a:spcAft>
                <a:spcPts val="0"/>
              </a:spcAft>
              <a:buSzPts val="1800"/>
              <a:buChar char="●"/>
            </a:pPr>
            <a:r>
              <a:rPr lang="zh-CN"/>
              <a:t>Use Quadratic Weighted Kappa as a loss function</a:t>
            </a:r>
            <a:endParaRPr/>
          </a:p>
          <a:p>
            <a:pPr indent="-317500" lvl="1" marL="914400" rtl="0" algn="l">
              <a:spcBef>
                <a:spcPts val="1000"/>
              </a:spcBef>
              <a:spcAft>
                <a:spcPts val="0"/>
              </a:spcAft>
              <a:buSzPts val="1400"/>
              <a:buChar char="○"/>
            </a:pPr>
            <a:r>
              <a:rPr lang="zh-CN"/>
              <a:t>The model blends together some predicitons (i.e. no damage and major)</a:t>
            </a:r>
            <a:endParaRPr/>
          </a:p>
          <a:p>
            <a:pPr indent="-317500" lvl="1" marL="914400" rtl="0" algn="l">
              <a:spcBef>
                <a:spcPts val="1000"/>
              </a:spcBef>
              <a:spcAft>
                <a:spcPts val="0"/>
              </a:spcAft>
              <a:buSzPts val="1400"/>
              <a:buChar char="○"/>
            </a:pPr>
            <a:r>
              <a:rPr lang="zh-CN"/>
              <a:t>Places higher penalty on classes that are further away from the actual</a:t>
            </a:r>
            <a:endParaRPr/>
          </a:p>
          <a:p>
            <a:pPr indent="-342900" lvl="0" marL="457200" rtl="0" algn="l">
              <a:spcBef>
                <a:spcPts val="1000"/>
              </a:spcBef>
              <a:spcAft>
                <a:spcPts val="0"/>
              </a:spcAft>
              <a:buSzPts val="1800"/>
              <a:buChar char="●"/>
            </a:pPr>
            <a:r>
              <a:rPr lang="zh-CN"/>
              <a:t>Improve Mask RCNN further by combining pre post images during segmentation phase and implement weighted cross entropy loss.</a:t>
            </a:r>
            <a:endParaRPr/>
          </a:p>
          <a:p>
            <a:pPr indent="0" lvl="0" marL="457200" rtl="0" algn="l">
              <a:spcBef>
                <a:spcPts val="1000"/>
              </a:spcBef>
              <a:spcAft>
                <a:spcPts val="0"/>
              </a:spcAft>
              <a:buNone/>
            </a:pPr>
            <a:r>
              <a:t/>
            </a:r>
            <a:endParaRPr/>
          </a:p>
          <a:p>
            <a:pPr indent="0" lvl="0" marL="0" rtl="0" algn="l">
              <a:spcBef>
                <a:spcPts val="1000"/>
              </a:spcBef>
              <a:spcAft>
                <a:spcPts val="1600"/>
              </a:spcAft>
              <a:buNone/>
            </a:pPr>
            <a:r>
              <a:t/>
            </a:r>
            <a:endParaRPr/>
          </a:p>
        </p:txBody>
      </p:sp>
      <p:sp>
        <p:nvSpPr>
          <p:cNvPr id="710" name="Google Shape;710;p66"/>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Future Work</a:t>
            </a:r>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67"/>
          <p:cNvSpPr txBox="1"/>
          <p:nvPr>
            <p:ph type="title"/>
          </p:nvPr>
        </p:nvSpPr>
        <p:spPr>
          <a:xfrm>
            <a:off x="3374250" y="332000"/>
            <a:ext cx="239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Questions</a:t>
            </a:r>
            <a:endParaRPr/>
          </a:p>
        </p:txBody>
      </p:sp>
      <p:pic>
        <p:nvPicPr>
          <p:cNvPr id="716" name="Google Shape;716;p67"/>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717" name="Google Shape;717;p6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zh-CN"/>
              <a:t>‹#›</a:t>
            </a:fld>
            <a:endParaRPr/>
          </a:p>
        </p:txBody>
      </p:sp>
      <p:pic>
        <p:nvPicPr>
          <p:cNvPr id="718" name="Google Shape;718;p67"/>
          <p:cNvPicPr preferRelativeResize="0"/>
          <p:nvPr/>
        </p:nvPicPr>
        <p:blipFill>
          <a:blip r:embed="rId4">
            <a:alphaModFix/>
          </a:blip>
          <a:stretch>
            <a:fillRect/>
          </a:stretch>
        </p:blipFill>
        <p:spPr>
          <a:xfrm>
            <a:off x="6157088" y="410038"/>
            <a:ext cx="2131224" cy="2103325"/>
          </a:xfrm>
          <a:prstGeom prst="rect">
            <a:avLst/>
          </a:prstGeom>
          <a:noFill/>
          <a:ln>
            <a:noFill/>
          </a:ln>
        </p:spPr>
      </p:pic>
      <p:pic>
        <p:nvPicPr>
          <p:cNvPr id="719" name="Google Shape;719;p67"/>
          <p:cNvPicPr preferRelativeResize="0"/>
          <p:nvPr/>
        </p:nvPicPr>
        <p:blipFill>
          <a:blip r:embed="rId5">
            <a:alphaModFix/>
          </a:blip>
          <a:stretch>
            <a:fillRect/>
          </a:stretch>
        </p:blipFill>
        <p:spPr>
          <a:xfrm>
            <a:off x="4721887" y="2871675"/>
            <a:ext cx="3040376" cy="1931626"/>
          </a:xfrm>
          <a:prstGeom prst="rect">
            <a:avLst/>
          </a:prstGeom>
          <a:noFill/>
          <a:ln>
            <a:noFill/>
          </a:ln>
        </p:spPr>
      </p:pic>
      <p:grpSp>
        <p:nvGrpSpPr>
          <p:cNvPr id="720" name="Google Shape;720;p67"/>
          <p:cNvGrpSpPr/>
          <p:nvPr/>
        </p:nvGrpSpPr>
        <p:grpSpPr>
          <a:xfrm>
            <a:off x="4225101" y="969950"/>
            <a:ext cx="1605226" cy="1714165"/>
            <a:chOff x="3886842" y="878519"/>
            <a:chExt cx="1770600" cy="1842000"/>
          </a:xfrm>
        </p:grpSpPr>
        <p:sp>
          <p:nvSpPr>
            <p:cNvPr id="721" name="Google Shape;721;p67"/>
            <p:cNvSpPr/>
            <p:nvPr/>
          </p:nvSpPr>
          <p:spPr>
            <a:xfrm>
              <a:off x="3886842" y="878519"/>
              <a:ext cx="1770600" cy="184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67"/>
            <p:cNvPicPr preferRelativeResize="0"/>
            <p:nvPr/>
          </p:nvPicPr>
          <p:blipFill>
            <a:blip r:embed="rId6">
              <a:alphaModFix/>
            </a:blip>
            <a:stretch>
              <a:fillRect/>
            </a:stretch>
          </p:blipFill>
          <p:spPr>
            <a:xfrm>
              <a:off x="3963720" y="930507"/>
              <a:ext cx="1632329" cy="1731168"/>
            </a:xfrm>
            <a:prstGeom prst="rect">
              <a:avLst/>
            </a:prstGeom>
            <a:noFill/>
            <a:ln>
              <a:noFill/>
            </a:ln>
          </p:spPr>
        </p:pic>
      </p:grpSp>
      <p:pic>
        <p:nvPicPr>
          <p:cNvPr id="723" name="Google Shape;723;p67"/>
          <p:cNvPicPr preferRelativeResize="0"/>
          <p:nvPr/>
        </p:nvPicPr>
        <p:blipFill>
          <a:blip r:embed="rId7">
            <a:alphaModFix/>
          </a:blip>
          <a:stretch>
            <a:fillRect/>
          </a:stretch>
        </p:blipFill>
        <p:spPr>
          <a:xfrm>
            <a:off x="239575" y="993975"/>
            <a:ext cx="3712675" cy="38093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68"/>
          <p:cNvSpPr txBox="1"/>
          <p:nvPr>
            <p:ph type="title"/>
          </p:nvPr>
        </p:nvSpPr>
        <p:spPr>
          <a:xfrm>
            <a:off x="3374250" y="332000"/>
            <a:ext cx="239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References</a:t>
            </a:r>
            <a:endParaRPr/>
          </a:p>
        </p:txBody>
      </p:sp>
      <p:pic>
        <p:nvPicPr>
          <p:cNvPr id="729" name="Google Shape;729;p68"/>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730" name="Google Shape;730;p6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zh-CN"/>
              <a:t>‹#›</a:t>
            </a:fld>
            <a:endParaRPr/>
          </a:p>
        </p:txBody>
      </p:sp>
      <p:sp>
        <p:nvSpPr>
          <p:cNvPr id="731" name="Google Shape;731;p68"/>
          <p:cNvSpPr txBox="1"/>
          <p:nvPr/>
        </p:nvSpPr>
        <p:spPr>
          <a:xfrm>
            <a:off x="350625" y="1266700"/>
            <a:ext cx="8570100" cy="346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AutoNum type="arabicParenR"/>
            </a:pPr>
            <a:r>
              <a:rPr lang="zh-CN" sz="1100" u="sng">
                <a:solidFill>
                  <a:schemeClr val="accent5"/>
                </a:solidFill>
                <a:hlinkClick r:id="rId4"/>
              </a:rPr>
              <a:t>https://www.fema.gov/news-release/2017/09/07/fact-sheet-what-expect-when-you-register-fema-disaster-assistance</a:t>
            </a:r>
            <a:endParaRPr sz="1100" u="sng">
              <a:solidFill>
                <a:schemeClr val="accent5"/>
              </a:solidFill>
            </a:endParaRPr>
          </a:p>
          <a:p>
            <a:pPr indent="-317500" lvl="0" marL="457200" rtl="0" algn="l">
              <a:spcBef>
                <a:spcPts val="0"/>
              </a:spcBef>
              <a:spcAft>
                <a:spcPts val="0"/>
              </a:spcAft>
              <a:buClr>
                <a:schemeClr val="accent5"/>
              </a:buClr>
              <a:buSzPts val="1400"/>
              <a:buAutoNum type="arabicParenR"/>
            </a:pPr>
            <a:r>
              <a:rPr lang="zh-CN" sz="1100" u="sng">
                <a:solidFill>
                  <a:schemeClr val="accent5"/>
                </a:solidFill>
                <a:hlinkClick r:id="rId5"/>
              </a:rPr>
              <a:t>https://www.fema.gov/pdf/library/remotes.pdf</a:t>
            </a:r>
            <a:endParaRPr>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AutoNum type="arabicParenR"/>
            </a:pPr>
            <a:r>
              <a:rPr lang="zh-CN" sz="1100" u="sng">
                <a:solidFill>
                  <a:schemeClr val="hlink"/>
                </a:solidFill>
                <a:hlinkClick r:id="rId6"/>
              </a:rPr>
              <a:t>https://xview2.org/</a:t>
            </a:r>
            <a:r>
              <a:rPr lang="zh-CN">
                <a:latin typeface="Average"/>
                <a:ea typeface="Average"/>
                <a:cs typeface="Average"/>
                <a:sym typeface="Average"/>
              </a:rPr>
              <a:t> </a:t>
            </a:r>
            <a:r>
              <a:rPr lang="zh-CN">
                <a:solidFill>
                  <a:schemeClr val="lt2"/>
                </a:solidFill>
                <a:latin typeface="Average"/>
                <a:ea typeface="Average"/>
                <a:cs typeface="Average"/>
                <a:sym typeface="Average"/>
              </a:rPr>
              <a:t>&amp;</a:t>
            </a:r>
            <a:r>
              <a:rPr lang="zh-CN">
                <a:latin typeface="Average"/>
                <a:ea typeface="Average"/>
                <a:cs typeface="Average"/>
                <a:sym typeface="Average"/>
              </a:rPr>
              <a:t> </a:t>
            </a:r>
            <a:r>
              <a:rPr lang="zh-CN" sz="1100" u="sng">
                <a:solidFill>
                  <a:schemeClr val="hlink"/>
                </a:solidFill>
                <a:hlinkClick r:id="rId7"/>
              </a:rPr>
              <a:t>https://arxiv.org/pdf/1911.09296.pdf</a:t>
            </a:r>
            <a:endParaRPr>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AutoNum type="arabicParenR"/>
            </a:pPr>
            <a:r>
              <a:rPr lang="zh-CN" sz="1100" u="sng">
                <a:solidFill>
                  <a:schemeClr val="hlink"/>
                </a:solidFill>
                <a:hlinkClick r:id="rId8"/>
              </a:rPr>
              <a:t>https://keisan.casio.com/exec/system/1224682277</a:t>
            </a:r>
            <a:endParaRPr>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AutoNum type="arabicParenR"/>
            </a:pPr>
            <a:r>
              <a:rPr lang="zh-CN" sz="1100" u="sng">
                <a:solidFill>
                  <a:schemeClr val="hlink"/>
                </a:solidFill>
                <a:hlinkClick r:id="rId9"/>
              </a:rPr>
              <a:t>https://legallandconverter.com/p50.html</a:t>
            </a:r>
            <a:endParaRPr>
              <a:latin typeface="Average"/>
              <a:ea typeface="Average"/>
              <a:cs typeface="Average"/>
              <a:sym typeface="Average"/>
            </a:endParaRPr>
          </a:p>
          <a:p>
            <a:pPr indent="-317500" lvl="0" marL="457200" rtl="0" algn="l">
              <a:spcBef>
                <a:spcPts val="0"/>
              </a:spcBef>
              <a:spcAft>
                <a:spcPts val="0"/>
              </a:spcAft>
              <a:buClr>
                <a:schemeClr val="accent5"/>
              </a:buClr>
              <a:buSzPts val="1400"/>
              <a:buFont typeface="Average"/>
              <a:buAutoNum type="arabicParenR"/>
            </a:pPr>
            <a:r>
              <a:rPr lang="zh-CN" sz="1100" u="sng">
                <a:solidFill>
                  <a:schemeClr val="hlink"/>
                </a:solidFill>
                <a:hlinkClick r:id="rId10"/>
              </a:rPr>
              <a:t>https://mappingsupport.com/p2/coordinates-usng-gissurfer-maps.html</a:t>
            </a:r>
            <a:endParaRPr>
              <a:latin typeface="Average"/>
              <a:ea typeface="Average"/>
              <a:cs typeface="Average"/>
              <a:sym typeface="Averag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69"/>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u="sng"/>
              <a:t>APPENDIX SLIDES</a:t>
            </a:r>
            <a:endParaRPr u="sng"/>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737" name="Google Shape;737;p6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lt1"/>
                </a:solidFill>
              </a:rPr>
              <a:t>‹#›</a:t>
            </a:fld>
            <a:endParaRPr>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7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u="sng"/>
              <a:t>APPENDIX SLIDES</a:t>
            </a:r>
            <a:endParaRPr u="sng"/>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743" name="Google Shape;743;p7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lt1"/>
                </a:solidFill>
              </a:rPr>
              <a:t>‹#›</a:t>
            </a:fld>
            <a:endParaRPr>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1"/>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u="sng"/>
              <a:t>APPENDIX SLIDES</a:t>
            </a:r>
            <a:endParaRPr u="sng"/>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749" name="Google Shape;749;p7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lt1"/>
                </a:solidFill>
              </a:rPr>
              <a:t>‹#›</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729450" y="606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Agenda</a:t>
            </a:r>
            <a:endParaRPr u="sng"/>
          </a:p>
        </p:txBody>
      </p:sp>
      <p:sp>
        <p:nvSpPr>
          <p:cNvPr id="115" name="Google Shape;115;p18"/>
          <p:cNvSpPr txBox="1"/>
          <p:nvPr>
            <p:ph idx="1" type="body"/>
          </p:nvPr>
        </p:nvSpPr>
        <p:spPr>
          <a:xfrm>
            <a:off x="260775" y="1141350"/>
            <a:ext cx="8520600" cy="3337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lt2"/>
              </a:buClr>
              <a:buSzPts val="2400"/>
              <a:buAutoNum type="arabicPeriod"/>
            </a:pPr>
            <a:r>
              <a:rPr lang="zh-CN" sz="2400">
                <a:solidFill>
                  <a:schemeClr val="lt2"/>
                </a:solidFill>
              </a:rPr>
              <a:t>Datasets</a:t>
            </a:r>
            <a:endParaRPr sz="2400">
              <a:solidFill>
                <a:schemeClr val="lt2"/>
              </a:solidFill>
            </a:endParaRPr>
          </a:p>
          <a:p>
            <a:pPr indent="-381000" lvl="0" marL="457200" rtl="0" algn="l">
              <a:spcBef>
                <a:spcPts val="0"/>
              </a:spcBef>
              <a:spcAft>
                <a:spcPts val="0"/>
              </a:spcAft>
              <a:buClr>
                <a:schemeClr val="lt2"/>
              </a:buClr>
              <a:buSzPts val="2400"/>
              <a:buAutoNum type="arabicPeriod"/>
            </a:pPr>
            <a:r>
              <a:rPr lang="zh-CN" sz="2400">
                <a:solidFill>
                  <a:schemeClr val="lt2"/>
                </a:solidFill>
              </a:rPr>
              <a:t>Financial Modeling</a:t>
            </a:r>
            <a:endParaRPr sz="2400">
              <a:solidFill>
                <a:schemeClr val="lt2"/>
              </a:solidFill>
            </a:endParaRPr>
          </a:p>
          <a:p>
            <a:pPr indent="-381000" lvl="1" marL="914400" rtl="0" algn="l">
              <a:spcBef>
                <a:spcPts val="0"/>
              </a:spcBef>
              <a:spcAft>
                <a:spcPts val="0"/>
              </a:spcAft>
              <a:buSzPts val="2400"/>
              <a:buChar char="○"/>
            </a:pPr>
            <a:r>
              <a:rPr lang="zh-CN" sz="2400">
                <a:solidFill>
                  <a:schemeClr val="lt2"/>
                </a:solidFill>
              </a:rPr>
              <a:t>USNG Mapping </a:t>
            </a:r>
            <a:endParaRPr sz="2400">
              <a:solidFill>
                <a:schemeClr val="lt2"/>
              </a:solidFill>
            </a:endParaRPr>
          </a:p>
          <a:p>
            <a:pPr indent="-381000" lvl="1" marL="914400" rtl="0" algn="l">
              <a:spcBef>
                <a:spcPts val="0"/>
              </a:spcBef>
              <a:spcAft>
                <a:spcPts val="0"/>
              </a:spcAft>
              <a:buSzPts val="2400"/>
              <a:buChar char="○"/>
            </a:pPr>
            <a:r>
              <a:rPr lang="zh-CN" sz="2400">
                <a:solidFill>
                  <a:schemeClr val="lt2"/>
                </a:solidFill>
              </a:rPr>
              <a:t>Financial Model &amp; Visualization</a:t>
            </a:r>
            <a:endParaRPr sz="2400">
              <a:solidFill>
                <a:schemeClr val="lt2"/>
              </a:solidFill>
            </a:endParaRPr>
          </a:p>
          <a:p>
            <a:pPr indent="-381000" lvl="0" marL="457200" rtl="0" algn="l">
              <a:spcBef>
                <a:spcPts val="0"/>
              </a:spcBef>
              <a:spcAft>
                <a:spcPts val="0"/>
              </a:spcAft>
              <a:buClr>
                <a:schemeClr val="lt2"/>
              </a:buClr>
              <a:buSzPts val="2400"/>
              <a:buAutoNum type="arabicPeriod"/>
            </a:pPr>
            <a:r>
              <a:rPr lang="zh-CN" sz="2400">
                <a:solidFill>
                  <a:schemeClr val="lt2"/>
                </a:solidFill>
              </a:rPr>
              <a:t>Damage Estimate Modeling</a:t>
            </a:r>
            <a:endParaRPr sz="2400">
              <a:solidFill>
                <a:schemeClr val="lt2"/>
              </a:solidFill>
            </a:endParaRPr>
          </a:p>
          <a:p>
            <a:pPr indent="-381000" lvl="1" marL="914400" rtl="0" algn="l">
              <a:spcBef>
                <a:spcPts val="0"/>
              </a:spcBef>
              <a:spcAft>
                <a:spcPts val="0"/>
              </a:spcAft>
              <a:buClr>
                <a:schemeClr val="lt2"/>
              </a:buClr>
              <a:buSzPts val="2400"/>
              <a:buChar char="○"/>
            </a:pPr>
            <a:r>
              <a:rPr lang="zh-CN" sz="2400">
                <a:solidFill>
                  <a:schemeClr val="lt2"/>
                </a:solidFill>
              </a:rPr>
              <a:t>U-net Architecture</a:t>
            </a:r>
            <a:endParaRPr sz="2400">
              <a:solidFill>
                <a:schemeClr val="lt2"/>
              </a:solidFill>
            </a:endParaRPr>
          </a:p>
          <a:p>
            <a:pPr indent="-381000" lvl="1" marL="914400" rtl="0" algn="l">
              <a:spcBef>
                <a:spcPts val="0"/>
              </a:spcBef>
              <a:spcAft>
                <a:spcPts val="0"/>
              </a:spcAft>
              <a:buClr>
                <a:schemeClr val="lt2"/>
              </a:buClr>
              <a:buSzPts val="2400"/>
              <a:buChar char="○"/>
            </a:pPr>
            <a:r>
              <a:rPr lang="zh-CN" sz="2400">
                <a:solidFill>
                  <a:schemeClr val="lt2"/>
                </a:solidFill>
              </a:rPr>
              <a:t>Mask-RCNN</a:t>
            </a:r>
            <a:endParaRPr sz="2400">
              <a:solidFill>
                <a:schemeClr val="lt2"/>
              </a:solidFill>
            </a:endParaRPr>
          </a:p>
          <a:p>
            <a:pPr indent="-381000" lvl="0" marL="457200" rtl="0" algn="l">
              <a:spcBef>
                <a:spcPts val="0"/>
              </a:spcBef>
              <a:spcAft>
                <a:spcPts val="0"/>
              </a:spcAft>
              <a:buClr>
                <a:schemeClr val="lt2"/>
              </a:buClr>
              <a:buSzPts val="2400"/>
              <a:buAutoNum type="arabicPeriod"/>
            </a:pPr>
            <a:r>
              <a:rPr lang="zh-CN" sz="2400">
                <a:solidFill>
                  <a:schemeClr val="lt2"/>
                </a:solidFill>
              </a:rPr>
              <a:t>Application</a:t>
            </a:r>
            <a:endParaRPr sz="2400">
              <a:solidFill>
                <a:schemeClr val="lt2"/>
              </a:solidFill>
            </a:endParaRPr>
          </a:p>
        </p:txBody>
      </p:sp>
      <p:pic>
        <p:nvPicPr>
          <p:cNvPr id="116" name="Google Shape;116;p18"/>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117" name="Google Shape;117;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zh-C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pic>
        <p:nvPicPr>
          <p:cNvPr id="754" name="Google Shape;754;p72"/>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755" name="Google Shape;755;p7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756" name="Google Shape;756;p72"/>
          <p:cNvSpPr txBox="1"/>
          <p:nvPr>
            <p:ph idx="4294967295" type="subTitle"/>
          </p:nvPr>
        </p:nvSpPr>
        <p:spPr>
          <a:xfrm>
            <a:off x="179100" y="666275"/>
            <a:ext cx="3770100" cy="120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u="sng"/>
              <a:t>Financial Model -- Flask Application Pipeline</a:t>
            </a:r>
            <a:endParaRPr/>
          </a:p>
          <a:p>
            <a:pPr indent="-342900" lvl="0" marL="457200" rtl="0" algn="l">
              <a:spcBef>
                <a:spcPts val="1600"/>
              </a:spcBef>
              <a:spcAft>
                <a:spcPts val="0"/>
              </a:spcAft>
              <a:buSzPts val="1800"/>
              <a:buChar char="●"/>
            </a:pPr>
            <a:r>
              <a:rPr lang="zh-CN"/>
              <a:t>Around 5 seconds for pixel level building localization &amp; damage classificaiton</a:t>
            </a:r>
            <a:endParaRPr/>
          </a:p>
          <a:p>
            <a:pPr indent="-342900" lvl="0" marL="457200" rtl="0" algn="l">
              <a:spcBef>
                <a:spcPts val="0"/>
              </a:spcBef>
              <a:spcAft>
                <a:spcPts val="0"/>
              </a:spcAft>
              <a:buSzPts val="1800"/>
              <a:buChar char="●"/>
            </a:pPr>
            <a:r>
              <a:rPr lang="zh-CN"/>
              <a:t>~7 seconds for financial analysis</a:t>
            </a:r>
            <a:endParaRPr/>
          </a:p>
          <a:p>
            <a:pPr indent="-342900" lvl="0" marL="457200" rtl="0" algn="l">
              <a:spcBef>
                <a:spcPts val="0"/>
              </a:spcBef>
              <a:spcAft>
                <a:spcPts val="0"/>
              </a:spcAft>
              <a:buSzPts val="1800"/>
              <a:buChar char="●"/>
            </a:pPr>
            <a:r>
              <a:rPr lang="zh-CN"/>
              <a:t>Accurate financial estimates to 10 meter precision (1m is possible but computationally expensive and GSD is &gt;1m)</a:t>
            </a:r>
            <a:endParaRPr/>
          </a:p>
          <a:p>
            <a:pPr indent="-342900" lvl="0" marL="457200" rtl="0" algn="l">
              <a:spcBef>
                <a:spcPts val="0"/>
              </a:spcBef>
              <a:spcAft>
                <a:spcPts val="0"/>
              </a:spcAft>
              <a:buSzPts val="1800"/>
              <a:buChar char="●"/>
            </a:pPr>
            <a:r>
              <a:rPr lang="zh-CN" sz="1100" u="sng">
                <a:solidFill>
                  <a:schemeClr val="hlink"/>
                </a:solidFill>
                <a:latin typeface="Arial"/>
                <a:ea typeface="Arial"/>
                <a:cs typeface="Arial"/>
                <a:sym typeface="Arial"/>
                <a:hlinkClick r:id="rId4"/>
              </a:rPr>
              <a:t>http://test-env.eba-6qua3x4j.us-east-1.elasticbeanstalk.com/</a:t>
            </a:r>
            <a:endParaRPr/>
          </a:p>
          <a:p>
            <a:pPr indent="0" lvl="0" marL="457200" rtl="0" algn="l">
              <a:spcBef>
                <a:spcPts val="1600"/>
              </a:spcBef>
              <a:spcAft>
                <a:spcPts val="1600"/>
              </a:spcAft>
              <a:buNone/>
            </a:pPr>
            <a:r>
              <a:t/>
            </a:r>
            <a:endParaRPr/>
          </a:p>
        </p:txBody>
      </p:sp>
      <p:sp>
        <p:nvSpPr>
          <p:cNvPr id="757" name="Google Shape;757;p72"/>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pic>
        <p:nvPicPr>
          <p:cNvPr id="758" name="Google Shape;758;p72"/>
          <p:cNvPicPr preferRelativeResize="0"/>
          <p:nvPr/>
        </p:nvPicPr>
        <p:blipFill>
          <a:blip r:embed="rId5">
            <a:alphaModFix/>
          </a:blip>
          <a:stretch>
            <a:fillRect/>
          </a:stretch>
        </p:blipFill>
        <p:spPr>
          <a:xfrm>
            <a:off x="4120825" y="190225"/>
            <a:ext cx="4709976" cy="45432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pic>
        <p:nvPicPr>
          <p:cNvPr id="763" name="Google Shape;763;p73"/>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764" name="Google Shape;764;p7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765" name="Google Shape;765;p73"/>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pic>
        <p:nvPicPr>
          <p:cNvPr id="766" name="Google Shape;766;p73"/>
          <p:cNvPicPr preferRelativeResize="0"/>
          <p:nvPr/>
        </p:nvPicPr>
        <p:blipFill>
          <a:blip r:embed="rId4">
            <a:alphaModFix/>
          </a:blip>
          <a:stretch>
            <a:fillRect/>
          </a:stretch>
        </p:blipFill>
        <p:spPr>
          <a:xfrm>
            <a:off x="1191475" y="704100"/>
            <a:ext cx="6836691" cy="41558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pic>
        <p:nvPicPr>
          <p:cNvPr id="771" name="Google Shape;771;p74"/>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772" name="Google Shape;772;p7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773" name="Google Shape;773;p74"/>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pic>
        <p:nvPicPr>
          <p:cNvPr id="774" name="Google Shape;774;p74"/>
          <p:cNvPicPr preferRelativeResize="0"/>
          <p:nvPr/>
        </p:nvPicPr>
        <p:blipFill>
          <a:blip r:embed="rId4">
            <a:alphaModFix/>
          </a:blip>
          <a:stretch>
            <a:fillRect/>
          </a:stretch>
        </p:blipFill>
        <p:spPr>
          <a:xfrm>
            <a:off x="2209022" y="798650"/>
            <a:ext cx="4337251" cy="38823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pic>
        <p:nvPicPr>
          <p:cNvPr id="779" name="Google Shape;779;p75"/>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780" name="Google Shape;780;p7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781" name="Google Shape;781;p75"/>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Application</a:t>
            </a:r>
            <a:endParaRPr/>
          </a:p>
        </p:txBody>
      </p:sp>
      <p:pic>
        <p:nvPicPr>
          <p:cNvPr id="782" name="Google Shape;782;p75"/>
          <p:cNvPicPr preferRelativeResize="0"/>
          <p:nvPr/>
        </p:nvPicPr>
        <p:blipFill>
          <a:blip r:embed="rId4">
            <a:alphaModFix/>
          </a:blip>
          <a:stretch>
            <a:fillRect/>
          </a:stretch>
        </p:blipFill>
        <p:spPr>
          <a:xfrm>
            <a:off x="2325050" y="713550"/>
            <a:ext cx="3913053" cy="415587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pic>
        <p:nvPicPr>
          <p:cNvPr id="787" name="Google Shape;787;p76"/>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788" name="Google Shape;788;p7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789" name="Google Shape;789;p76"/>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Keras Model Pipeline</a:t>
            </a:r>
            <a:endParaRPr/>
          </a:p>
          <a:p>
            <a:pPr indent="-342900" lvl="0" marL="457200" rtl="0" algn="l">
              <a:spcBef>
                <a:spcPts val="1600"/>
              </a:spcBef>
              <a:spcAft>
                <a:spcPts val="0"/>
              </a:spcAft>
              <a:buSzPts val="1800"/>
              <a:buChar char="●"/>
            </a:pPr>
            <a:r>
              <a:rPr lang="zh-CN"/>
              <a:t>Image masks are created</a:t>
            </a:r>
            <a:endParaRPr/>
          </a:p>
          <a:p>
            <a:pPr indent="-317500" lvl="1" marL="914400" rtl="0" algn="l">
              <a:spcBef>
                <a:spcPts val="1000"/>
              </a:spcBef>
              <a:spcAft>
                <a:spcPts val="0"/>
              </a:spcAft>
              <a:buSzPts val="1400"/>
              <a:buChar char="○"/>
            </a:pPr>
            <a:r>
              <a:rPr lang="zh-CN"/>
              <a:t>Use polygons from json files to draw building outlines in an array</a:t>
            </a:r>
            <a:endParaRPr/>
          </a:p>
          <a:p>
            <a:pPr indent="-317500" lvl="1" marL="914400" rtl="0" algn="l">
              <a:spcBef>
                <a:spcPts val="1000"/>
              </a:spcBef>
              <a:spcAft>
                <a:spcPts val="0"/>
              </a:spcAft>
              <a:buSzPts val="1400"/>
              <a:buChar char="○"/>
            </a:pPr>
            <a:r>
              <a:rPr lang="zh-CN"/>
              <a:t>Result is a (1024, 1024) shaped array where each pixel is a class</a:t>
            </a:r>
            <a:endParaRPr/>
          </a:p>
          <a:p>
            <a:pPr indent="-317500" lvl="1" marL="914400" rtl="0" algn="l">
              <a:spcBef>
                <a:spcPts val="1000"/>
              </a:spcBef>
              <a:spcAft>
                <a:spcPts val="0"/>
              </a:spcAft>
              <a:buSzPts val="1400"/>
              <a:buChar char="○"/>
            </a:pPr>
            <a:r>
              <a:rPr lang="zh-CN"/>
              <a:t>0: No Building, 1: No Damage, 2: Minor Damage, 3: Major Damage, 4: Destroyed</a:t>
            </a:r>
            <a:endParaRPr/>
          </a:p>
          <a:p>
            <a:pPr indent="-342900" lvl="0" marL="457200" rtl="0" algn="l">
              <a:spcBef>
                <a:spcPts val="1000"/>
              </a:spcBef>
              <a:spcAft>
                <a:spcPts val="0"/>
              </a:spcAft>
              <a:buSzPts val="1800"/>
              <a:buChar char="●"/>
            </a:pPr>
            <a:r>
              <a:rPr lang="zh-CN"/>
              <a:t>Keras data loader is created</a:t>
            </a:r>
            <a:endParaRPr/>
          </a:p>
          <a:p>
            <a:pPr indent="-317500" lvl="1" marL="914400" rtl="0" algn="l">
              <a:spcBef>
                <a:spcPts val="1000"/>
              </a:spcBef>
              <a:spcAft>
                <a:spcPts val="0"/>
              </a:spcAft>
              <a:buSzPts val="1400"/>
              <a:buChar char="○"/>
            </a:pPr>
            <a:r>
              <a:rPr lang="zh-CN"/>
              <a:t>At each iteration, pre image, post image, and mask are loaded from the training data</a:t>
            </a:r>
            <a:endParaRPr/>
          </a:p>
          <a:p>
            <a:pPr indent="-317500" lvl="1" marL="914400" rtl="0" algn="l">
              <a:spcBef>
                <a:spcPts val="1000"/>
              </a:spcBef>
              <a:spcAft>
                <a:spcPts val="0"/>
              </a:spcAft>
              <a:buSzPts val="1400"/>
              <a:buChar char="○"/>
            </a:pPr>
            <a:r>
              <a:rPr lang="zh-CN"/>
              <a:t>Prevents all images from being loaded into memory at once</a:t>
            </a:r>
            <a:endParaRPr/>
          </a:p>
          <a:p>
            <a:pPr indent="-342900" lvl="0" marL="457200" rtl="0" algn="l">
              <a:spcBef>
                <a:spcPts val="1000"/>
              </a:spcBef>
              <a:spcAft>
                <a:spcPts val="0"/>
              </a:spcAft>
              <a:buSzPts val="1800"/>
              <a:buChar char="●"/>
            </a:pPr>
            <a:r>
              <a:rPr lang="zh-CN"/>
              <a:t>Model is trained on these images</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790" name="Google Shape;790;p76"/>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pic>
        <p:nvPicPr>
          <p:cNvPr id="795" name="Google Shape;795;p77"/>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796" name="Google Shape;796;p7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797" name="Google Shape;797;p77"/>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Keras Model Pipeline continued</a:t>
            </a:r>
            <a:endParaRPr/>
          </a:p>
          <a:p>
            <a:pPr indent="-342900" lvl="0" marL="457200" rtl="0" algn="l">
              <a:spcBef>
                <a:spcPts val="1600"/>
              </a:spcBef>
              <a:spcAft>
                <a:spcPts val="0"/>
              </a:spcAft>
              <a:buSzPts val="1800"/>
              <a:buChar char="●"/>
            </a:pPr>
            <a:r>
              <a:rPr lang="zh-CN"/>
              <a:t>The model is validated</a:t>
            </a:r>
            <a:endParaRPr/>
          </a:p>
          <a:p>
            <a:pPr indent="-317500" lvl="1" marL="914400" rtl="0" algn="l">
              <a:spcBef>
                <a:spcPts val="1000"/>
              </a:spcBef>
              <a:spcAft>
                <a:spcPts val="0"/>
              </a:spcAft>
              <a:buSzPts val="1400"/>
              <a:buChar char="○"/>
            </a:pPr>
            <a:r>
              <a:rPr lang="zh-CN"/>
              <a:t>At each epoch, a random subset of the training data was used for validation</a:t>
            </a:r>
            <a:endParaRPr/>
          </a:p>
          <a:p>
            <a:pPr indent="-317500" lvl="1" marL="914400" rtl="0" algn="l">
              <a:spcBef>
                <a:spcPts val="1000"/>
              </a:spcBef>
              <a:spcAft>
                <a:spcPts val="0"/>
              </a:spcAft>
              <a:buSzPts val="1400"/>
              <a:buChar char="○"/>
            </a:pPr>
            <a:r>
              <a:rPr lang="zh-CN"/>
              <a:t>Due to the limited training data, being able to use all for training was key</a:t>
            </a:r>
            <a:endParaRPr/>
          </a:p>
          <a:p>
            <a:pPr indent="-342900" lvl="0" marL="457200" rtl="0" algn="l">
              <a:spcBef>
                <a:spcPts val="1000"/>
              </a:spcBef>
              <a:spcAft>
                <a:spcPts val="0"/>
              </a:spcAft>
              <a:buSzPts val="1800"/>
              <a:buChar char="●"/>
            </a:pPr>
            <a:r>
              <a:rPr lang="zh-CN"/>
              <a:t>Best model weights are saved</a:t>
            </a:r>
            <a:endParaRPr/>
          </a:p>
          <a:p>
            <a:pPr indent="-342900" lvl="0" marL="457200" rtl="0" algn="l">
              <a:spcBef>
                <a:spcPts val="1000"/>
              </a:spcBef>
              <a:spcAft>
                <a:spcPts val="0"/>
              </a:spcAft>
              <a:buSzPts val="1800"/>
              <a:buChar char="●"/>
            </a:pPr>
            <a:r>
              <a:rPr lang="zh-CN"/>
              <a:t>Inference is performed</a:t>
            </a:r>
            <a:endParaRPr/>
          </a:p>
          <a:p>
            <a:pPr indent="-317500" lvl="1" marL="914400" rtl="0" algn="l">
              <a:spcBef>
                <a:spcPts val="1000"/>
              </a:spcBef>
              <a:spcAft>
                <a:spcPts val="0"/>
              </a:spcAft>
              <a:buSzPts val="1400"/>
              <a:buChar char="○"/>
            </a:pPr>
            <a:r>
              <a:rPr lang="zh-CN"/>
              <a:t>Iterate over test images and return pixel-by-pixel predictions for each class</a:t>
            </a:r>
            <a:endParaRPr/>
          </a:p>
          <a:p>
            <a:pPr indent="-317500" lvl="1" marL="914400" rtl="0" algn="l">
              <a:spcBef>
                <a:spcPts val="1000"/>
              </a:spcBef>
              <a:spcAft>
                <a:spcPts val="0"/>
              </a:spcAft>
              <a:buSzPts val="1400"/>
              <a:buChar char="○"/>
            </a:pPr>
            <a:r>
              <a:rPr lang="zh-CN"/>
              <a:t>Output is a softmax function and each array is shape (1024, 1024, num_classes)</a:t>
            </a:r>
            <a:endParaRPr/>
          </a:p>
          <a:p>
            <a:pPr indent="-317500" lvl="1" marL="914400" rtl="0" algn="l">
              <a:spcBef>
                <a:spcPts val="1000"/>
              </a:spcBef>
              <a:spcAft>
                <a:spcPts val="0"/>
              </a:spcAft>
              <a:buSzPts val="1400"/>
              <a:buChar char="○"/>
            </a:pPr>
            <a:r>
              <a:rPr lang="zh-CN"/>
              <a:t>Take the argmax over the classes to reshape to (1024, 1024z0</a:t>
            </a:r>
            <a:endParaRPr/>
          </a:p>
          <a:p>
            <a:pPr indent="-317500" lvl="1" marL="914400" rtl="0" algn="l">
              <a:spcBef>
                <a:spcPts val="1000"/>
              </a:spcBef>
              <a:spcAft>
                <a:spcPts val="0"/>
              </a:spcAft>
              <a:buSzPts val="1400"/>
              <a:buChar char="○"/>
            </a:pPr>
            <a:r>
              <a:rPr lang="zh-CN"/>
              <a:t>This is fed into the metrics script, and F1 scores are returned</a:t>
            </a:r>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798" name="Google Shape;798;p77"/>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pic>
        <p:nvPicPr>
          <p:cNvPr id="803" name="Google Shape;803;p78"/>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04" name="Google Shape;804;p7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05" name="Google Shape;805;p78"/>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Baseline Model</a:t>
            </a:r>
            <a:endParaRPr u="sng"/>
          </a:p>
          <a:p>
            <a:pPr indent="-342900" lvl="0" marL="457200" rtl="0" algn="l">
              <a:spcBef>
                <a:spcPts val="1600"/>
              </a:spcBef>
              <a:spcAft>
                <a:spcPts val="0"/>
              </a:spcAft>
              <a:buSzPts val="1800"/>
              <a:buChar char="●"/>
            </a:pPr>
            <a:r>
              <a:rPr lang="zh-CN"/>
              <a:t>Used a baseline model provided with the competition</a:t>
            </a:r>
            <a:endParaRPr/>
          </a:p>
          <a:p>
            <a:pPr indent="-317500" lvl="1" marL="914400" rtl="0" algn="l">
              <a:spcBef>
                <a:spcPts val="1000"/>
              </a:spcBef>
              <a:spcAft>
                <a:spcPts val="0"/>
              </a:spcAft>
              <a:buSzPts val="1400"/>
              <a:buChar char="○"/>
            </a:pPr>
            <a:r>
              <a:rPr lang="zh-CN"/>
              <a:t>Localization: spacenet building segmentation model</a:t>
            </a:r>
            <a:endParaRPr/>
          </a:p>
          <a:p>
            <a:pPr indent="-317500" lvl="1" marL="914400" rtl="0" algn="l">
              <a:spcBef>
                <a:spcPts val="1000"/>
              </a:spcBef>
              <a:spcAft>
                <a:spcPts val="0"/>
              </a:spcAft>
              <a:buSzPts val="1400"/>
              <a:buChar char="○"/>
            </a:pPr>
            <a:r>
              <a:rPr lang="zh-CN"/>
              <a:t>Classification: simple CNN architecture</a:t>
            </a:r>
            <a:endParaRPr/>
          </a:p>
          <a:p>
            <a:pPr indent="-342900" lvl="0" marL="457200" rtl="0" algn="l">
              <a:spcBef>
                <a:spcPts val="1000"/>
              </a:spcBef>
              <a:spcAft>
                <a:spcPts val="0"/>
              </a:spcAft>
              <a:buSzPts val="1800"/>
              <a:buChar char="●"/>
            </a:pPr>
            <a:r>
              <a:rPr lang="zh-CN"/>
              <a:t>Results were effective for localization,  but poor for classification</a:t>
            </a:r>
            <a:endParaRPr/>
          </a:p>
          <a:p>
            <a:pPr indent="-317500" lvl="1" marL="914400" rtl="0" algn="l">
              <a:spcBef>
                <a:spcPts val="1000"/>
              </a:spcBef>
              <a:spcAft>
                <a:spcPts val="0"/>
              </a:spcAft>
              <a:buSzPts val="1400"/>
              <a:buChar char="○"/>
            </a:pPr>
            <a:r>
              <a:rPr lang="zh-CN"/>
              <a:t>Method was also too slow to implement in an application</a:t>
            </a:r>
            <a:endParaRPr/>
          </a:p>
          <a:p>
            <a:pPr indent="-342900" lvl="0" marL="457200" rtl="0" algn="l">
              <a:spcBef>
                <a:spcPts val="1000"/>
              </a:spcBef>
              <a:spcAft>
                <a:spcPts val="0"/>
              </a:spcAft>
              <a:buSzPts val="1800"/>
              <a:buChar char="●"/>
            </a:pPr>
            <a:r>
              <a:rPr lang="zh-CN"/>
              <a:t>Needed a model that simulataneously performs classification and prediction</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806" name="Google Shape;806;p78"/>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pic>
        <p:nvPicPr>
          <p:cNvPr id="811" name="Google Shape;811;p79"/>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12" name="Google Shape;812;p7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13" name="Google Shape;813;p79"/>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U-Net Model</a:t>
            </a:r>
            <a:endParaRPr u="sng"/>
          </a:p>
          <a:p>
            <a:pPr indent="-342900" lvl="0" marL="457200" rtl="0" algn="l">
              <a:spcBef>
                <a:spcPts val="1600"/>
              </a:spcBef>
              <a:spcAft>
                <a:spcPts val="0"/>
              </a:spcAft>
              <a:buSzPts val="1800"/>
              <a:buChar char="●"/>
            </a:pPr>
            <a:r>
              <a:rPr lang="zh-CN"/>
              <a:t>U-Net models have had success in image segmentation problems</a:t>
            </a:r>
            <a:endParaRPr/>
          </a:p>
          <a:p>
            <a:pPr indent="-342900" lvl="0" marL="457200" rtl="0" algn="l">
              <a:spcBef>
                <a:spcPts val="1000"/>
              </a:spcBef>
              <a:spcAft>
                <a:spcPts val="0"/>
              </a:spcAft>
              <a:buSzPts val="1800"/>
              <a:buChar char="●"/>
            </a:pPr>
            <a:r>
              <a:rPr lang="zh-CN"/>
              <a:t>Created a dual-input U-Net model</a:t>
            </a:r>
            <a:endParaRPr/>
          </a:p>
          <a:p>
            <a:pPr indent="-317500" lvl="1" marL="914400" rtl="0" algn="l">
              <a:spcBef>
                <a:spcPts val="1000"/>
              </a:spcBef>
              <a:spcAft>
                <a:spcPts val="0"/>
              </a:spcAft>
              <a:buSzPts val="1400"/>
              <a:buChar char="○"/>
            </a:pPr>
            <a:r>
              <a:rPr lang="zh-CN"/>
              <a:t>Needed a way to use both pre and post disaster images</a:t>
            </a:r>
            <a:endParaRPr/>
          </a:p>
          <a:p>
            <a:pPr indent="-317500" lvl="1" marL="914400" rtl="0" algn="l">
              <a:spcBef>
                <a:spcPts val="1000"/>
              </a:spcBef>
              <a:spcAft>
                <a:spcPts val="0"/>
              </a:spcAft>
              <a:buSzPts val="1400"/>
              <a:buChar char="○"/>
            </a:pPr>
            <a:r>
              <a:rPr lang="zh-CN"/>
              <a:t>Images are encoded differently, but share the same weights</a:t>
            </a:r>
            <a:endParaRPr/>
          </a:p>
          <a:p>
            <a:pPr indent="-317500" lvl="1" marL="914400" rtl="0" algn="l">
              <a:spcBef>
                <a:spcPts val="1000"/>
              </a:spcBef>
              <a:spcAft>
                <a:spcPts val="0"/>
              </a:spcAft>
              <a:buSzPts val="1400"/>
              <a:buChar char="○"/>
            </a:pPr>
            <a:r>
              <a:rPr lang="zh-CN"/>
              <a:t>The image differences are taken into account during the decoder stage</a:t>
            </a:r>
            <a:endParaRPr/>
          </a:p>
          <a:p>
            <a:pPr indent="-342900" lvl="0" marL="457200" rtl="0" algn="l">
              <a:spcBef>
                <a:spcPts val="1000"/>
              </a:spcBef>
              <a:spcAft>
                <a:spcPts val="0"/>
              </a:spcAft>
              <a:buSzPts val="1800"/>
              <a:buChar char="●"/>
            </a:pPr>
            <a:r>
              <a:rPr lang="zh-CN"/>
              <a:t>Used a combination of Weighted Cross Entropy and Dice Loss</a:t>
            </a:r>
            <a:endParaRPr/>
          </a:p>
          <a:p>
            <a:pPr indent="-317500" lvl="1" marL="914400" rtl="0" algn="l">
              <a:spcBef>
                <a:spcPts val="1000"/>
              </a:spcBef>
              <a:spcAft>
                <a:spcPts val="0"/>
              </a:spcAft>
              <a:buSzPts val="1400"/>
              <a:buChar char="○"/>
            </a:pPr>
            <a:r>
              <a:rPr lang="zh-CN"/>
              <a:t>RMSProp loss function</a:t>
            </a:r>
            <a:endParaRPr/>
          </a:p>
          <a:p>
            <a:pPr indent="-317500" lvl="1" marL="914400" rtl="0" algn="l">
              <a:spcBef>
                <a:spcPts val="1000"/>
              </a:spcBef>
              <a:spcAft>
                <a:spcPts val="0"/>
              </a:spcAft>
              <a:buSzPts val="1400"/>
              <a:buChar char="○"/>
            </a:pPr>
            <a:r>
              <a:rPr lang="zh-CN"/>
              <a:t>Adjusted class weights and learning rate throughout training</a:t>
            </a:r>
            <a:endParaRPr/>
          </a:p>
          <a:p>
            <a:pPr indent="-317500" lvl="1" marL="914400" rtl="0" algn="l">
              <a:spcBef>
                <a:spcPts val="1000"/>
              </a:spcBef>
              <a:spcAft>
                <a:spcPts val="0"/>
              </a:spcAft>
              <a:buSzPts val="1400"/>
              <a:buChar char="○"/>
            </a:pPr>
            <a:r>
              <a:rPr lang="zh-CN"/>
              <a:t>augmentations were not effective</a:t>
            </a:r>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814" name="Google Shape;814;p79"/>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id="819" name="Google Shape;819;p80"/>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20" name="Google Shape;820;p8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21" name="Google Shape;821;p80"/>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a:p>
            <a:pPr indent="0" lvl="0" marL="0" rtl="0" algn="l">
              <a:spcBef>
                <a:spcPts val="0"/>
              </a:spcBef>
              <a:spcAft>
                <a:spcPts val="0"/>
              </a:spcAft>
              <a:buNone/>
            </a:pPr>
            <a:r>
              <a:t/>
            </a:r>
            <a:endParaRPr/>
          </a:p>
        </p:txBody>
      </p:sp>
      <p:pic>
        <p:nvPicPr>
          <p:cNvPr id="822" name="Google Shape;822;p80"/>
          <p:cNvPicPr preferRelativeResize="0"/>
          <p:nvPr/>
        </p:nvPicPr>
        <p:blipFill>
          <a:blip r:embed="rId4">
            <a:alphaModFix/>
          </a:blip>
          <a:stretch>
            <a:fillRect/>
          </a:stretch>
        </p:blipFill>
        <p:spPr>
          <a:xfrm>
            <a:off x="1346875" y="818675"/>
            <a:ext cx="6450241" cy="40979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pic>
        <p:nvPicPr>
          <p:cNvPr id="827" name="Google Shape;827;p81"/>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28" name="Google Shape;828;p8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29" name="Google Shape;829;p81"/>
          <p:cNvSpPr txBox="1"/>
          <p:nvPr>
            <p:ph idx="4294967295" type="subTitle"/>
          </p:nvPr>
        </p:nvSpPr>
        <p:spPr>
          <a:xfrm>
            <a:off x="179100" y="695575"/>
            <a:ext cx="8098500" cy="411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Large images and dense networks are not a good combination</a:t>
            </a:r>
            <a:endParaRPr/>
          </a:p>
          <a:p>
            <a:pPr indent="-317500" lvl="1" marL="914400" rtl="0" algn="l">
              <a:spcBef>
                <a:spcPts val="0"/>
              </a:spcBef>
              <a:spcAft>
                <a:spcPts val="0"/>
              </a:spcAft>
              <a:buSzPts val="1400"/>
              <a:buChar char="○"/>
            </a:pPr>
            <a:r>
              <a:rPr lang="zh-CN"/>
              <a:t>The computation power needed to run models was significant</a:t>
            </a:r>
            <a:endParaRPr/>
          </a:p>
          <a:p>
            <a:pPr indent="-317500" lvl="1" marL="914400" rtl="0" algn="l">
              <a:spcBef>
                <a:spcPts val="0"/>
              </a:spcBef>
              <a:spcAft>
                <a:spcPts val="0"/>
              </a:spcAft>
              <a:buSzPts val="1400"/>
              <a:buChar char="○"/>
            </a:pPr>
            <a:r>
              <a:rPr lang="zh-CN"/>
              <a:t>Multiprocessing on GPUs didn’t always offer significant speed gains</a:t>
            </a:r>
            <a:endParaRPr/>
          </a:p>
          <a:p>
            <a:pPr indent="-317500" lvl="1" marL="914400" rtl="0" algn="l">
              <a:spcBef>
                <a:spcPts val="0"/>
              </a:spcBef>
              <a:spcAft>
                <a:spcPts val="0"/>
              </a:spcAft>
              <a:buSzPts val="1400"/>
              <a:buChar char="○"/>
            </a:pPr>
            <a:r>
              <a:rPr lang="zh-CN"/>
              <a:t>Used vectorization where possible, to improve performance</a:t>
            </a:r>
            <a:endParaRPr/>
          </a:p>
          <a:p>
            <a:pPr indent="-342900" lvl="0" marL="457200" rtl="0" algn="l">
              <a:spcBef>
                <a:spcPts val="0"/>
              </a:spcBef>
              <a:spcAft>
                <a:spcPts val="0"/>
              </a:spcAft>
              <a:buSzPts val="1800"/>
              <a:buChar char="●"/>
            </a:pPr>
            <a:r>
              <a:rPr lang="zh-CN"/>
              <a:t>The model struggled on classifying minor and major damage</a:t>
            </a:r>
            <a:endParaRPr/>
          </a:p>
          <a:p>
            <a:pPr indent="-317500" lvl="1" marL="914400" rtl="0" algn="l">
              <a:spcBef>
                <a:spcPts val="0"/>
              </a:spcBef>
              <a:spcAft>
                <a:spcPts val="0"/>
              </a:spcAft>
              <a:buSzPts val="1400"/>
              <a:buChar char="○"/>
            </a:pPr>
            <a:r>
              <a:rPr lang="zh-CN"/>
              <a:t>There is not a clear delineation between the classes</a:t>
            </a:r>
            <a:endParaRPr/>
          </a:p>
          <a:p>
            <a:pPr indent="-317500" lvl="1" marL="914400" rtl="0" algn="l">
              <a:spcBef>
                <a:spcPts val="0"/>
              </a:spcBef>
              <a:spcAft>
                <a:spcPts val="0"/>
              </a:spcAft>
              <a:buSzPts val="1400"/>
              <a:buChar char="○"/>
            </a:pPr>
            <a:r>
              <a:rPr lang="zh-CN"/>
              <a:t>The classes are significantly imbalanaced</a:t>
            </a:r>
            <a:endParaRPr/>
          </a:p>
          <a:p>
            <a:pPr indent="-317500" lvl="1" marL="914400" rtl="0" algn="l">
              <a:spcBef>
                <a:spcPts val="0"/>
              </a:spcBef>
              <a:spcAft>
                <a:spcPts val="0"/>
              </a:spcAft>
              <a:buSzPts val="1400"/>
              <a:buChar char="○"/>
            </a:pPr>
            <a:r>
              <a:rPr lang="zh-CN"/>
              <a:t>Oversampled minor and major damage</a:t>
            </a:r>
            <a:endParaRPr/>
          </a:p>
          <a:p>
            <a:pPr indent="-317500" lvl="1" marL="914400" rtl="0" algn="l">
              <a:spcBef>
                <a:spcPts val="0"/>
              </a:spcBef>
              <a:spcAft>
                <a:spcPts val="0"/>
              </a:spcAft>
              <a:buSzPts val="1400"/>
              <a:buChar char="○"/>
            </a:pPr>
            <a:r>
              <a:rPr lang="zh-CN"/>
              <a:t>Gave these classes more weight with the loss function</a:t>
            </a:r>
            <a:endParaRPr/>
          </a:p>
        </p:txBody>
      </p:sp>
      <p:sp>
        <p:nvSpPr>
          <p:cNvPr id="830" name="Google Shape;830;p81"/>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Lessons Learned</a:t>
            </a:r>
            <a:endParaRPr/>
          </a:p>
          <a:p>
            <a:pPr indent="0" lvl="0" marL="0" rtl="0" algn="l">
              <a:spcBef>
                <a:spcPts val="0"/>
              </a:spcBef>
              <a:spcAft>
                <a:spcPts val="0"/>
              </a:spcAft>
              <a:buNone/>
            </a:pPr>
            <a:r>
              <a:t/>
            </a:r>
            <a:endParaRPr/>
          </a:p>
        </p:txBody>
      </p:sp>
      <p:pic>
        <p:nvPicPr>
          <p:cNvPr id="831" name="Google Shape;831;p81"/>
          <p:cNvPicPr preferRelativeResize="0"/>
          <p:nvPr/>
        </p:nvPicPr>
        <p:blipFill>
          <a:blip r:embed="rId4">
            <a:alphaModFix/>
          </a:blip>
          <a:stretch>
            <a:fillRect/>
          </a:stretch>
        </p:blipFill>
        <p:spPr>
          <a:xfrm>
            <a:off x="5659017" y="3063150"/>
            <a:ext cx="3043800" cy="161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u="sng"/>
              <a:t>Datasets</a:t>
            </a:r>
            <a:endParaRPr u="sng"/>
          </a:p>
          <a:p>
            <a:pPr indent="0" lvl="0" marL="0" rtl="0" algn="l">
              <a:spcBef>
                <a:spcPts val="0"/>
              </a:spcBef>
              <a:spcAft>
                <a:spcPts val="0"/>
              </a:spcAft>
              <a:buNone/>
            </a:pPr>
            <a:r>
              <a:rPr lang="zh-CN" sz="3600"/>
              <a:t>Xview2</a:t>
            </a:r>
            <a:endParaRPr sz="3600"/>
          </a:p>
        </p:txBody>
      </p:sp>
      <p:sp>
        <p:nvSpPr>
          <p:cNvPr id="123" name="Google Shape;123;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lt1"/>
                </a:solidFill>
              </a:rPr>
              <a:t>‹#›</a:t>
            </a:fld>
            <a:endParaRPr>
              <a:solidFill>
                <a:schemeClr val="l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pic>
        <p:nvPicPr>
          <p:cNvPr id="836" name="Google Shape;836;p82"/>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37" name="Google Shape;837;p8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38" name="Google Shape;838;p82"/>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CN"/>
              <a:t>Flooding around buildings was difficult to classify</a:t>
            </a:r>
            <a:endParaRPr/>
          </a:p>
          <a:p>
            <a:pPr indent="-317500" lvl="1" marL="914400" rtl="0" algn="l">
              <a:spcBef>
                <a:spcPts val="0"/>
              </a:spcBef>
              <a:spcAft>
                <a:spcPts val="0"/>
              </a:spcAft>
              <a:buSzPts val="1400"/>
              <a:buChar char="○"/>
            </a:pPr>
            <a:r>
              <a:rPr lang="zh-CN"/>
              <a:t>Hard to see on the images for humans</a:t>
            </a:r>
            <a:endParaRPr/>
          </a:p>
          <a:p>
            <a:pPr indent="-317500" lvl="1" marL="914400" rtl="0" algn="l">
              <a:spcBef>
                <a:spcPts val="0"/>
              </a:spcBef>
              <a:spcAft>
                <a:spcPts val="0"/>
              </a:spcAft>
              <a:buSzPts val="1400"/>
              <a:buChar char="○"/>
            </a:pPr>
            <a:r>
              <a:rPr lang="zh-CN"/>
              <a:t>Model had the most trouble classifying these instances</a:t>
            </a:r>
            <a:endParaRPr/>
          </a:p>
          <a:p>
            <a:pPr indent="-342900" lvl="0" marL="457200" rtl="0" algn="l">
              <a:spcBef>
                <a:spcPts val="0"/>
              </a:spcBef>
              <a:spcAft>
                <a:spcPts val="0"/>
              </a:spcAft>
              <a:buSzPts val="1800"/>
              <a:buChar char="●"/>
            </a:pPr>
            <a:r>
              <a:rPr lang="zh-CN"/>
              <a:t>Experiment with different U-Net encoder blocks</a:t>
            </a:r>
            <a:endParaRPr/>
          </a:p>
          <a:p>
            <a:pPr indent="-317500" lvl="1" marL="914400" rtl="0" algn="l">
              <a:spcBef>
                <a:spcPts val="1000"/>
              </a:spcBef>
              <a:spcAft>
                <a:spcPts val="0"/>
              </a:spcAft>
              <a:buSzPts val="1400"/>
              <a:buChar char="○"/>
            </a:pPr>
            <a:r>
              <a:rPr lang="zh-CN"/>
              <a:t>VGG, Inception, ResNet, etc.</a:t>
            </a:r>
            <a:endParaRPr/>
          </a:p>
          <a:p>
            <a:pPr indent="-342900" lvl="0" marL="457200" rtl="0" algn="l">
              <a:spcBef>
                <a:spcPts val="1000"/>
              </a:spcBef>
              <a:spcAft>
                <a:spcPts val="0"/>
              </a:spcAft>
              <a:buSzPts val="1800"/>
              <a:buChar char="●"/>
            </a:pPr>
            <a:r>
              <a:rPr lang="zh-CN"/>
              <a:t>Use Quadratic Weighted Kappa as a loss function</a:t>
            </a:r>
            <a:endParaRPr/>
          </a:p>
          <a:p>
            <a:pPr indent="-317500" lvl="1" marL="914400" rtl="0" algn="l">
              <a:spcBef>
                <a:spcPts val="1000"/>
              </a:spcBef>
              <a:spcAft>
                <a:spcPts val="0"/>
              </a:spcAft>
              <a:buSzPts val="1400"/>
              <a:buChar char="○"/>
            </a:pPr>
            <a:r>
              <a:rPr lang="zh-CN"/>
              <a:t>The model blends together some predicitons (i.e. no damage and major)</a:t>
            </a:r>
            <a:endParaRPr/>
          </a:p>
          <a:p>
            <a:pPr indent="-317500" lvl="1" marL="914400" rtl="0" algn="l">
              <a:spcBef>
                <a:spcPts val="1000"/>
              </a:spcBef>
              <a:spcAft>
                <a:spcPts val="0"/>
              </a:spcAft>
              <a:buSzPts val="1400"/>
              <a:buChar char="○"/>
            </a:pPr>
            <a:r>
              <a:rPr lang="zh-CN"/>
              <a:t>Places higher penalty on classes that are further away from the actual</a:t>
            </a:r>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839" name="Google Shape;839;p82"/>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Future Work</a:t>
            </a:r>
            <a:endParaRPr/>
          </a:p>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8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pic>
        <p:nvPicPr>
          <p:cNvPr id="845" name="Google Shape;845;p83"/>
          <p:cNvPicPr preferRelativeResize="0"/>
          <p:nvPr/>
        </p:nvPicPr>
        <p:blipFill>
          <a:blip r:embed="rId3">
            <a:alphaModFix/>
          </a:blip>
          <a:stretch>
            <a:fillRect/>
          </a:stretch>
        </p:blipFill>
        <p:spPr>
          <a:xfrm>
            <a:off x="568020" y="1029603"/>
            <a:ext cx="4003983" cy="4004050"/>
          </a:xfrm>
          <a:prstGeom prst="rect">
            <a:avLst/>
          </a:prstGeom>
          <a:noFill/>
          <a:ln>
            <a:noFill/>
          </a:ln>
        </p:spPr>
      </p:pic>
      <p:pic>
        <p:nvPicPr>
          <p:cNvPr id="846" name="Google Shape;846;p83"/>
          <p:cNvPicPr preferRelativeResize="0"/>
          <p:nvPr/>
        </p:nvPicPr>
        <p:blipFill>
          <a:blip r:embed="rId4">
            <a:alphaModFix/>
          </a:blip>
          <a:stretch>
            <a:fillRect/>
          </a:stretch>
        </p:blipFill>
        <p:spPr>
          <a:xfrm>
            <a:off x="4675375" y="1007938"/>
            <a:ext cx="4047375" cy="4047375"/>
          </a:xfrm>
          <a:prstGeom prst="rect">
            <a:avLst/>
          </a:prstGeom>
          <a:noFill/>
          <a:ln>
            <a:noFill/>
          </a:ln>
        </p:spPr>
      </p:pic>
      <p:sp>
        <p:nvSpPr>
          <p:cNvPr id="847" name="Google Shape;847;p83"/>
          <p:cNvSpPr txBox="1"/>
          <p:nvPr>
            <p:ph idx="4294967295" type="title"/>
          </p:nvPr>
        </p:nvSpPr>
        <p:spPr>
          <a:xfrm>
            <a:off x="1669500" y="291850"/>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Santa Rosa Wildfire - Post Disaster</a:t>
            </a:r>
            <a:endParaRPr/>
          </a:p>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pic>
        <p:nvPicPr>
          <p:cNvPr id="852" name="Google Shape;852;p84"/>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53" name="Google Shape;853;p8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54" name="Google Shape;854;p84"/>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Problem areas that were solved</a:t>
            </a:r>
            <a:endParaRPr u="sng"/>
          </a:p>
          <a:p>
            <a:pPr indent="-342900" lvl="0" marL="457200" rtl="0" algn="l">
              <a:spcBef>
                <a:spcPts val="1600"/>
              </a:spcBef>
              <a:spcAft>
                <a:spcPts val="0"/>
              </a:spcAft>
              <a:buSzPts val="1800"/>
              <a:buChar char="●"/>
            </a:pPr>
            <a:r>
              <a:rPr lang="zh-CN"/>
              <a:t>Large images and dense networks are not a good combination</a:t>
            </a:r>
            <a:endParaRPr/>
          </a:p>
          <a:p>
            <a:pPr indent="-317500" lvl="1" marL="914400" rtl="0" algn="l">
              <a:spcBef>
                <a:spcPts val="0"/>
              </a:spcBef>
              <a:spcAft>
                <a:spcPts val="0"/>
              </a:spcAft>
              <a:buSzPts val="1400"/>
              <a:buChar char="○"/>
            </a:pPr>
            <a:r>
              <a:rPr lang="zh-CN"/>
              <a:t>The computation power needed to run models was significant</a:t>
            </a:r>
            <a:endParaRPr/>
          </a:p>
          <a:p>
            <a:pPr indent="-317500" lvl="1" marL="914400" rtl="0" algn="l">
              <a:spcBef>
                <a:spcPts val="0"/>
              </a:spcBef>
              <a:spcAft>
                <a:spcPts val="0"/>
              </a:spcAft>
              <a:buSzPts val="1400"/>
              <a:buChar char="○"/>
            </a:pPr>
            <a:r>
              <a:rPr lang="zh-CN"/>
              <a:t>Multiprocessing on GPUs didn’t always offer significant speed gains</a:t>
            </a:r>
            <a:endParaRPr/>
          </a:p>
          <a:p>
            <a:pPr indent="-317500" lvl="1" marL="914400" rtl="0" algn="l">
              <a:spcBef>
                <a:spcPts val="0"/>
              </a:spcBef>
              <a:spcAft>
                <a:spcPts val="0"/>
              </a:spcAft>
              <a:buSzPts val="1400"/>
              <a:buChar char="○"/>
            </a:pPr>
            <a:r>
              <a:rPr lang="zh-CN"/>
              <a:t>Used vectorization where possible, to improve performance</a:t>
            </a:r>
            <a:endParaRPr/>
          </a:p>
          <a:p>
            <a:pPr indent="-342900" lvl="0" marL="457200" rtl="0" algn="l">
              <a:spcBef>
                <a:spcPts val="0"/>
              </a:spcBef>
              <a:spcAft>
                <a:spcPts val="0"/>
              </a:spcAft>
              <a:buSzPts val="1800"/>
              <a:buChar char="●"/>
            </a:pPr>
            <a:r>
              <a:rPr lang="zh-CN"/>
              <a:t>The model struggled on classifying minor and major damage</a:t>
            </a:r>
            <a:endParaRPr/>
          </a:p>
          <a:p>
            <a:pPr indent="-317500" lvl="1" marL="914400" rtl="0" algn="l">
              <a:spcBef>
                <a:spcPts val="0"/>
              </a:spcBef>
              <a:spcAft>
                <a:spcPts val="0"/>
              </a:spcAft>
              <a:buSzPts val="1400"/>
              <a:buChar char="○"/>
            </a:pPr>
            <a:r>
              <a:rPr lang="zh-CN"/>
              <a:t>There is not a clear delineation between the classes</a:t>
            </a:r>
            <a:endParaRPr/>
          </a:p>
          <a:p>
            <a:pPr indent="-317500" lvl="1" marL="914400" rtl="0" algn="l">
              <a:spcBef>
                <a:spcPts val="0"/>
              </a:spcBef>
              <a:spcAft>
                <a:spcPts val="0"/>
              </a:spcAft>
              <a:buSzPts val="1400"/>
              <a:buChar char="○"/>
            </a:pPr>
            <a:r>
              <a:rPr lang="zh-CN"/>
              <a:t>The classes are significantly imbalanaced</a:t>
            </a:r>
            <a:endParaRPr/>
          </a:p>
          <a:p>
            <a:pPr indent="-317500" lvl="1" marL="914400" rtl="0" algn="l">
              <a:spcBef>
                <a:spcPts val="0"/>
              </a:spcBef>
              <a:spcAft>
                <a:spcPts val="0"/>
              </a:spcAft>
              <a:buSzPts val="1400"/>
              <a:buChar char="○"/>
            </a:pPr>
            <a:r>
              <a:rPr lang="zh-CN"/>
              <a:t>Oversampled minor and major damage</a:t>
            </a:r>
            <a:endParaRPr/>
          </a:p>
          <a:p>
            <a:pPr indent="-317500" lvl="1" marL="914400" rtl="0" algn="l">
              <a:spcBef>
                <a:spcPts val="0"/>
              </a:spcBef>
              <a:spcAft>
                <a:spcPts val="0"/>
              </a:spcAft>
              <a:buSzPts val="1400"/>
              <a:buChar char="○"/>
            </a:pPr>
            <a:r>
              <a:rPr lang="zh-CN"/>
              <a:t>Gave these classes more weight with the loss function</a:t>
            </a:r>
            <a:endParaRPr/>
          </a:p>
        </p:txBody>
      </p:sp>
      <p:sp>
        <p:nvSpPr>
          <p:cNvPr id="855" name="Google Shape;855;p84"/>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a:p>
            <a:pPr indent="0" lvl="0" marL="0" rtl="0" algn="l">
              <a:spcBef>
                <a:spcPts val="0"/>
              </a:spcBef>
              <a:spcAft>
                <a:spcPts val="0"/>
              </a:spcAft>
              <a:buNone/>
            </a:pPr>
            <a:r>
              <a:t/>
            </a:r>
            <a:endParaRPr/>
          </a:p>
        </p:txBody>
      </p:sp>
      <p:pic>
        <p:nvPicPr>
          <p:cNvPr id="856" name="Google Shape;856;p84"/>
          <p:cNvPicPr preferRelativeResize="0"/>
          <p:nvPr/>
        </p:nvPicPr>
        <p:blipFill>
          <a:blip r:embed="rId4">
            <a:alphaModFix/>
          </a:blip>
          <a:stretch>
            <a:fillRect/>
          </a:stretch>
        </p:blipFill>
        <p:spPr>
          <a:xfrm>
            <a:off x="5398200" y="2782225"/>
            <a:ext cx="3640750" cy="1810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pic>
        <p:nvPicPr>
          <p:cNvPr id="861" name="Google Shape;861;p85"/>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62" name="Google Shape;862;p8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63" name="Google Shape;863;p85"/>
          <p:cNvSpPr txBox="1"/>
          <p:nvPr>
            <p:ph idx="4294967295" type="subTitle"/>
          </p:nvPr>
        </p:nvSpPr>
        <p:spPr>
          <a:xfrm>
            <a:off x="179100" y="666275"/>
            <a:ext cx="80985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Areas to focus on - if given more time</a:t>
            </a:r>
            <a:endParaRPr u="sng"/>
          </a:p>
          <a:p>
            <a:pPr indent="-342900" lvl="0" marL="457200" rtl="0" algn="l">
              <a:spcBef>
                <a:spcPts val="1600"/>
              </a:spcBef>
              <a:spcAft>
                <a:spcPts val="0"/>
              </a:spcAft>
              <a:buSzPts val="1800"/>
              <a:buChar char="●"/>
            </a:pPr>
            <a:r>
              <a:rPr lang="zh-CN"/>
              <a:t>Flooding around buildings was difficult to classify</a:t>
            </a:r>
            <a:endParaRPr/>
          </a:p>
          <a:p>
            <a:pPr indent="-317500" lvl="1" marL="914400" rtl="0" algn="l">
              <a:spcBef>
                <a:spcPts val="0"/>
              </a:spcBef>
              <a:spcAft>
                <a:spcPts val="0"/>
              </a:spcAft>
              <a:buSzPts val="1400"/>
              <a:buChar char="○"/>
            </a:pPr>
            <a:r>
              <a:rPr lang="zh-CN"/>
              <a:t>Hard to see on the images for humans</a:t>
            </a:r>
            <a:endParaRPr/>
          </a:p>
          <a:p>
            <a:pPr indent="-317500" lvl="1" marL="914400" rtl="0" algn="l">
              <a:spcBef>
                <a:spcPts val="0"/>
              </a:spcBef>
              <a:spcAft>
                <a:spcPts val="0"/>
              </a:spcAft>
              <a:buSzPts val="1400"/>
              <a:buChar char="○"/>
            </a:pPr>
            <a:r>
              <a:rPr lang="zh-CN"/>
              <a:t>Inconsistency in classification, minor or major</a:t>
            </a:r>
            <a:endParaRPr/>
          </a:p>
          <a:p>
            <a:pPr indent="-317500" lvl="1" marL="914400" rtl="0" algn="l">
              <a:spcBef>
                <a:spcPts val="0"/>
              </a:spcBef>
              <a:spcAft>
                <a:spcPts val="0"/>
              </a:spcAft>
              <a:buSzPts val="1400"/>
              <a:buChar char="○"/>
            </a:pPr>
            <a:r>
              <a:rPr lang="zh-CN"/>
              <a:t>Model had the most trouble classifying these instances</a:t>
            </a:r>
            <a:endParaRPr/>
          </a:p>
          <a:p>
            <a:pPr indent="-342900" lvl="0" marL="457200" rtl="0" algn="l">
              <a:spcBef>
                <a:spcPts val="0"/>
              </a:spcBef>
              <a:spcAft>
                <a:spcPts val="0"/>
              </a:spcAft>
              <a:buSzPts val="1800"/>
              <a:buChar char="●"/>
            </a:pPr>
            <a:r>
              <a:rPr lang="zh-CN"/>
              <a:t>Experiment with different U-Net encoder blocks</a:t>
            </a:r>
            <a:endParaRPr/>
          </a:p>
          <a:p>
            <a:pPr indent="-317500" lvl="1" marL="914400" rtl="0" algn="l">
              <a:spcBef>
                <a:spcPts val="1000"/>
              </a:spcBef>
              <a:spcAft>
                <a:spcPts val="0"/>
              </a:spcAft>
              <a:buSzPts val="1400"/>
              <a:buChar char="○"/>
            </a:pPr>
            <a:r>
              <a:rPr lang="zh-CN"/>
              <a:t>VGG, Inception, ResNet, etc.</a:t>
            </a:r>
            <a:endParaRPr/>
          </a:p>
          <a:p>
            <a:pPr indent="-342900" lvl="0" marL="457200" rtl="0" algn="l">
              <a:spcBef>
                <a:spcPts val="1000"/>
              </a:spcBef>
              <a:spcAft>
                <a:spcPts val="0"/>
              </a:spcAft>
              <a:buSzPts val="1800"/>
              <a:buChar char="●"/>
            </a:pPr>
            <a:r>
              <a:rPr lang="zh-CN"/>
              <a:t>Use Quadratic Weighted Kappa as a loss function</a:t>
            </a:r>
            <a:endParaRPr/>
          </a:p>
          <a:p>
            <a:pPr indent="-317500" lvl="1" marL="914400" rtl="0" algn="l">
              <a:spcBef>
                <a:spcPts val="1000"/>
              </a:spcBef>
              <a:spcAft>
                <a:spcPts val="0"/>
              </a:spcAft>
              <a:buSzPts val="1400"/>
              <a:buChar char="○"/>
            </a:pPr>
            <a:r>
              <a:rPr lang="zh-CN"/>
              <a:t>The model blends together some predicitons (i.e. no damage and major)</a:t>
            </a:r>
            <a:endParaRPr/>
          </a:p>
          <a:p>
            <a:pPr indent="-317500" lvl="1" marL="914400" rtl="0" algn="l">
              <a:spcBef>
                <a:spcPts val="1000"/>
              </a:spcBef>
              <a:spcAft>
                <a:spcPts val="0"/>
              </a:spcAft>
              <a:buSzPts val="1400"/>
              <a:buChar char="○"/>
            </a:pPr>
            <a:r>
              <a:rPr lang="zh-CN"/>
              <a:t>Places higher penalty on classes that are further away from the actual</a:t>
            </a:r>
            <a:endParaRPr/>
          </a:p>
          <a:p>
            <a:pPr indent="0" lvl="0" marL="457200" rtl="0" algn="l">
              <a:spcBef>
                <a:spcPts val="1000"/>
              </a:spcBef>
              <a:spcAft>
                <a:spcPts val="0"/>
              </a:spcAft>
              <a:buNone/>
            </a:pPr>
            <a:r>
              <a:t/>
            </a:r>
            <a:endParaRPr/>
          </a:p>
          <a:p>
            <a:pPr indent="0" lvl="0" marL="457200" rtl="0" algn="l">
              <a:spcBef>
                <a:spcPts val="1000"/>
              </a:spcBef>
              <a:spcAft>
                <a:spcPts val="1600"/>
              </a:spcAft>
              <a:buNone/>
            </a:pPr>
            <a:r>
              <a:t/>
            </a:r>
            <a:endParaRPr/>
          </a:p>
        </p:txBody>
      </p:sp>
      <p:sp>
        <p:nvSpPr>
          <p:cNvPr id="864" name="Google Shape;864;p85"/>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Final Report</a:t>
            </a:r>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pic>
        <p:nvPicPr>
          <p:cNvPr id="869" name="Google Shape;869;p86"/>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70" name="Google Shape;870;p8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71" name="Google Shape;871;p86"/>
          <p:cNvSpPr txBox="1"/>
          <p:nvPr>
            <p:ph idx="4294967295" type="subTitle"/>
          </p:nvPr>
        </p:nvSpPr>
        <p:spPr>
          <a:xfrm>
            <a:off x="179100" y="953125"/>
            <a:ext cx="8502900" cy="3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Financial Model</a:t>
            </a:r>
            <a:endParaRPr u="sng"/>
          </a:p>
          <a:p>
            <a:pPr indent="-342900" lvl="0" marL="457200" rtl="0" algn="l">
              <a:spcBef>
                <a:spcPts val="1600"/>
              </a:spcBef>
              <a:spcAft>
                <a:spcPts val="0"/>
              </a:spcAft>
              <a:buSzPts val="1800"/>
              <a:buChar char="●"/>
            </a:pPr>
            <a:r>
              <a:rPr lang="zh-CN"/>
              <a:t>Will need to integrate model output into financial model</a:t>
            </a:r>
            <a:endParaRPr/>
          </a:p>
          <a:p>
            <a:pPr indent="-317500" lvl="1" marL="914400" rtl="0" algn="l">
              <a:spcBef>
                <a:spcPts val="0"/>
              </a:spcBef>
              <a:spcAft>
                <a:spcPts val="0"/>
              </a:spcAft>
              <a:buSzPts val="1400"/>
              <a:buChar char="○"/>
            </a:pPr>
            <a:r>
              <a:rPr lang="zh-CN"/>
              <a:t>identify buildings as polygons</a:t>
            </a:r>
            <a:endParaRPr/>
          </a:p>
          <a:p>
            <a:pPr indent="-317500" lvl="1" marL="914400" rtl="0" algn="l">
              <a:spcBef>
                <a:spcPts val="0"/>
              </a:spcBef>
              <a:spcAft>
                <a:spcPts val="0"/>
              </a:spcAft>
              <a:buSzPts val="1400"/>
              <a:buChar char="○"/>
            </a:pPr>
            <a:r>
              <a:rPr lang="zh-CN"/>
              <a:t>squarefootage</a:t>
            </a:r>
            <a:endParaRPr/>
          </a:p>
          <a:p>
            <a:pPr indent="-317500" lvl="1" marL="914400" rtl="0" algn="l">
              <a:spcBef>
                <a:spcPts val="0"/>
              </a:spcBef>
              <a:spcAft>
                <a:spcPts val="0"/>
              </a:spcAft>
              <a:buSzPts val="1400"/>
              <a:buChar char="○"/>
            </a:pPr>
            <a:r>
              <a:rPr lang="zh-CN"/>
              <a:t>centroids</a:t>
            </a:r>
            <a:endParaRPr/>
          </a:p>
          <a:p>
            <a:pPr indent="-317500" lvl="1" marL="914400" rtl="0" algn="l">
              <a:spcBef>
                <a:spcPts val="0"/>
              </a:spcBef>
              <a:spcAft>
                <a:spcPts val="0"/>
              </a:spcAft>
              <a:buSzPts val="1400"/>
              <a:buChar char="○"/>
            </a:pPr>
            <a:r>
              <a:rPr lang="zh-CN"/>
              <a:t>lat/lon conversion</a:t>
            </a:r>
            <a:endParaRPr/>
          </a:p>
          <a:p>
            <a:pPr indent="-317500" lvl="1" marL="914400" rtl="0" algn="l">
              <a:spcBef>
                <a:spcPts val="0"/>
              </a:spcBef>
              <a:spcAft>
                <a:spcPts val="0"/>
              </a:spcAft>
              <a:buSzPts val="1400"/>
              <a:buChar char="○"/>
            </a:pPr>
            <a:r>
              <a:rPr lang="zh-CN"/>
              <a:t>MGRS grids cost summation - could be building level summation or pixel level</a:t>
            </a:r>
            <a:endParaRPr u="sng"/>
          </a:p>
          <a:p>
            <a:pPr indent="0" lvl="0" marL="0" rtl="0" algn="l">
              <a:spcBef>
                <a:spcPts val="1600"/>
              </a:spcBef>
              <a:spcAft>
                <a:spcPts val="1600"/>
              </a:spcAft>
              <a:buNone/>
            </a:pPr>
            <a:r>
              <a:t/>
            </a:r>
            <a:endParaRPr/>
          </a:p>
        </p:txBody>
      </p:sp>
      <p:sp>
        <p:nvSpPr>
          <p:cNvPr id="872" name="Google Shape;872;p86"/>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Updates</a:t>
            </a:r>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pic>
        <p:nvPicPr>
          <p:cNvPr id="877" name="Google Shape;877;p87"/>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78" name="Google Shape;878;p8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79" name="Google Shape;879;p87"/>
          <p:cNvSpPr txBox="1"/>
          <p:nvPr>
            <p:ph idx="4294967295" type="subTitle"/>
          </p:nvPr>
        </p:nvSpPr>
        <p:spPr>
          <a:xfrm>
            <a:off x="179100" y="953125"/>
            <a:ext cx="8502900" cy="3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Financial Data</a:t>
            </a:r>
            <a:endParaRPr u="sng"/>
          </a:p>
          <a:p>
            <a:pPr indent="-342900" lvl="0" marL="457200" rtl="0" algn="l">
              <a:spcBef>
                <a:spcPts val="1600"/>
              </a:spcBef>
              <a:spcAft>
                <a:spcPts val="0"/>
              </a:spcAft>
              <a:buSzPts val="1800"/>
              <a:buChar char="●"/>
            </a:pPr>
            <a:r>
              <a:rPr lang="zh-CN"/>
              <a:t>validated results with county level data</a:t>
            </a:r>
            <a:endParaRPr/>
          </a:p>
          <a:p>
            <a:pPr indent="0" lvl="0" marL="0" rtl="0" algn="l">
              <a:spcBef>
                <a:spcPts val="1000"/>
              </a:spcBef>
              <a:spcAft>
                <a:spcPts val="0"/>
              </a:spcAft>
              <a:buNone/>
            </a:pPr>
            <a:r>
              <a:rPr lang="zh-CN"/>
              <a:t>updated model is more accurate (same order of magnitude as approximations)</a:t>
            </a:r>
            <a:endParaRPr/>
          </a:p>
          <a:p>
            <a:pPr indent="0" lvl="0" marL="0" rtl="0" algn="l">
              <a:spcBef>
                <a:spcPts val="1000"/>
              </a:spcBef>
              <a:spcAft>
                <a:spcPts val="0"/>
              </a:spcAft>
              <a:buNone/>
            </a:pPr>
            <a:r>
              <a:rPr lang="zh-CN">
                <a:solidFill>
                  <a:srgbClr val="FF9900"/>
                </a:solidFill>
              </a:rPr>
              <a:t>$/sqft/zipcode  *  sqft  * 2floors * damage level factor</a:t>
            </a:r>
            <a:endParaRPr>
              <a:solidFill>
                <a:srgbClr val="FF9900"/>
              </a:solidFill>
            </a:endParaRPr>
          </a:p>
          <a:p>
            <a:pPr indent="0" lvl="0" marL="0" rtl="0" algn="l">
              <a:spcBef>
                <a:spcPts val="1000"/>
              </a:spcBef>
              <a:spcAft>
                <a:spcPts val="0"/>
              </a:spcAft>
              <a:buNone/>
            </a:pPr>
            <a:r>
              <a:t/>
            </a:r>
            <a:endParaRPr/>
          </a:p>
          <a:p>
            <a:pPr indent="0" lvl="0" marL="0" rtl="0" algn="l">
              <a:spcBef>
                <a:spcPts val="1000"/>
              </a:spcBef>
              <a:spcAft>
                <a:spcPts val="0"/>
              </a:spcAft>
              <a:buNone/>
            </a:pPr>
            <a:r>
              <a:rPr lang="zh-CN"/>
              <a:t>where damage level factor </a:t>
            </a:r>
            <a:endParaRPr/>
          </a:p>
          <a:p>
            <a:pPr indent="0" lvl="0" marL="0" rtl="0" algn="l">
              <a:spcBef>
                <a:spcPts val="1000"/>
              </a:spcBef>
              <a:spcAft>
                <a:spcPts val="0"/>
              </a:spcAft>
              <a:buNone/>
            </a:pPr>
            <a:r>
              <a:rPr lang="zh-CN"/>
              <a:t>= 0 for no damage, 0.5 minor, 0.8 major, 1 destroyed</a:t>
            </a:r>
            <a:endParaRPr/>
          </a:p>
          <a:p>
            <a:pPr indent="0" lvl="0" marL="0" rtl="0" algn="l">
              <a:spcBef>
                <a:spcPts val="1000"/>
              </a:spcBef>
              <a:spcAft>
                <a:spcPts val="1600"/>
              </a:spcAft>
              <a:buNone/>
            </a:pPr>
            <a:r>
              <a:t/>
            </a:r>
            <a:endParaRPr/>
          </a:p>
        </p:txBody>
      </p:sp>
      <p:sp>
        <p:nvSpPr>
          <p:cNvPr id="880" name="Google Shape;880;p87"/>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Updates</a:t>
            </a:r>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pic>
        <p:nvPicPr>
          <p:cNvPr id="885" name="Google Shape;885;p88"/>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86" name="Google Shape;886;p8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87" name="Google Shape;887;p88"/>
          <p:cNvSpPr txBox="1"/>
          <p:nvPr>
            <p:ph idx="4294967295" type="subTitle"/>
          </p:nvPr>
        </p:nvSpPr>
        <p:spPr>
          <a:xfrm>
            <a:off x="179100" y="666275"/>
            <a:ext cx="5805000" cy="4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Modified U-Net with Paired Image Inputs</a:t>
            </a:r>
            <a:endParaRPr u="sng"/>
          </a:p>
          <a:p>
            <a:pPr indent="-342900" lvl="0" marL="457200" rtl="0" algn="l">
              <a:spcBef>
                <a:spcPts val="1600"/>
              </a:spcBef>
              <a:spcAft>
                <a:spcPts val="0"/>
              </a:spcAft>
              <a:buSzPts val="1800"/>
              <a:buChar char="●"/>
            </a:pPr>
            <a:r>
              <a:rPr lang="zh-CN"/>
              <a:t>To establish an MVP — and use inference outputs to validate the financial modeling approach — we applied two, relatively simple, open source U-Nets with near-top-50 weighted score (0.68)</a:t>
            </a:r>
            <a:endParaRPr/>
          </a:p>
          <a:p>
            <a:pPr indent="-317500" lvl="1" marL="914400" rtl="0" algn="l">
              <a:spcBef>
                <a:spcPts val="1000"/>
              </a:spcBef>
              <a:spcAft>
                <a:spcPts val="0"/>
              </a:spcAft>
              <a:buSzPts val="1400"/>
              <a:buChar char="○"/>
            </a:pPr>
            <a:r>
              <a:rPr lang="zh-CN"/>
              <a:t>6–8 GPUs leveraged, both models trained overnight</a:t>
            </a:r>
            <a:endParaRPr/>
          </a:p>
          <a:p>
            <a:pPr indent="-317500" lvl="1" marL="914400" rtl="0" algn="l">
              <a:spcBef>
                <a:spcPts val="1000"/>
              </a:spcBef>
              <a:spcAft>
                <a:spcPts val="0"/>
              </a:spcAft>
              <a:buSzPts val="1400"/>
              <a:buChar char="○"/>
            </a:pPr>
            <a:r>
              <a:rPr lang="zh-CN"/>
              <a:t>Modified U-Nets with EfficientNet encoder blocks</a:t>
            </a:r>
            <a:endParaRPr/>
          </a:p>
          <a:p>
            <a:pPr indent="-342900" lvl="0" marL="457200" rtl="0" algn="l">
              <a:spcBef>
                <a:spcPts val="1000"/>
              </a:spcBef>
              <a:spcAft>
                <a:spcPts val="0"/>
              </a:spcAft>
              <a:buSzPts val="1800"/>
              <a:buChar char="●"/>
            </a:pPr>
            <a:r>
              <a:rPr lang="zh-CN"/>
              <a:t>~5 seconds for inference per image</a:t>
            </a:r>
            <a:endParaRPr/>
          </a:p>
          <a:p>
            <a:pPr indent="-317500" lvl="1" marL="914400" rtl="0" algn="l">
              <a:spcBef>
                <a:spcPts val="1000"/>
              </a:spcBef>
              <a:spcAft>
                <a:spcPts val="0"/>
              </a:spcAft>
              <a:buSzPts val="1400"/>
              <a:buChar char="○"/>
            </a:pPr>
            <a:r>
              <a:rPr lang="zh-CN"/>
              <a:t>Damage classification is done at the pixel level (as opposed to the building level) with the localization applied as a “mask”</a:t>
            </a:r>
            <a:endParaRPr/>
          </a:p>
          <a:p>
            <a:pPr indent="0" lvl="0" marL="457200" rtl="0" algn="l">
              <a:spcBef>
                <a:spcPts val="1000"/>
              </a:spcBef>
              <a:spcAft>
                <a:spcPts val="1600"/>
              </a:spcAft>
              <a:buNone/>
            </a:pPr>
            <a:r>
              <a:t/>
            </a:r>
            <a:endParaRPr/>
          </a:p>
        </p:txBody>
      </p:sp>
      <p:sp>
        <p:nvSpPr>
          <p:cNvPr id="888" name="Google Shape;888;p88"/>
          <p:cNvSpPr txBox="1"/>
          <p:nvPr>
            <p:ph idx="4294967295" type="title"/>
          </p:nvPr>
        </p:nvSpPr>
        <p:spPr>
          <a:xfrm>
            <a:off x="179100" y="86675"/>
            <a:ext cx="5805000" cy="5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Updates</a:t>
            </a:r>
            <a:endParaRPr/>
          </a:p>
          <a:p>
            <a:pPr indent="0" lvl="0" marL="0" rtl="0" algn="l">
              <a:spcBef>
                <a:spcPts val="0"/>
              </a:spcBef>
              <a:spcAft>
                <a:spcPts val="0"/>
              </a:spcAft>
              <a:buNone/>
            </a:pPr>
            <a:r>
              <a:t/>
            </a:r>
            <a:endParaRPr/>
          </a:p>
        </p:txBody>
      </p:sp>
      <p:grpSp>
        <p:nvGrpSpPr>
          <p:cNvPr id="889" name="Google Shape;889;p88"/>
          <p:cNvGrpSpPr/>
          <p:nvPr/>
        </p:nvGrpSpPr>
        <p:grpSpPr>
          <a:xfrm>
            <a:off x="6242452" y="152400"/>
            <a:ext cx="2748902" cy="2857686"/>
            <a:chOff x="6112025" y="0"/>
            <a:chExt cx="3032100" cy="3070800"/>
          </a:xfrm>
        </p:grpSpPr>
        <p:sp>
          <p:nvSpPr>
            <p:cNvPr id="890" name="Google Shape;890;p88"/>
            <p:cNvSpPr/>
            <p:nvPr/>
          </p:nvSpPr>
          <p:spPr>
            <a:xfrm>
              <a:off x="6112025" y="0"/>
              <a:ext cx="3032100" cy="307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1" name="Google Shape;891;p88"/>
            <p:cNvPicPr preferRelativeResize="0"/>
            <p:nvPr/>
          </p:nvPicPr>
          <p:blipFill>
            <a:blip r:embed="rId4">
              <a:alphaModFix/>
            </a:blip>
            <a:stretch>
              <a:fillRect/>
            </a:stretch>
          </p:blipFill>
          <p:spPr>
            <a:xfrm>
              <a:off x="6243675" y="86675"/>
              <a:ext cx="2795275" cy="2886225"/>
            </a:xfrm>
            <a:prstGeom prst="rect">
              <a:avLst/>
            </a:prstGeom>
            <a:noFill/>
            <a:ln>
              <a:noFill/>
            </a:ln>
          </p:spPr>
        </p:pic>
      </p:grpSp>
      <p:pic>
        <p:nvPicPr>
          <p:cNvPr id="892" name="Google Shape;892;p88"/>
          <p:cNvPicPr preferRelativeResize="0"/>
          <p:nvPr/>
        </p:nvPicPr>
        <p:blipFill>
          <a:blip r:embed="rId5">
            <a:alphaModFix/>
          </a:blip>
          <a:stretch>
            <a:fillRect/>
          </a:stretch>
        </p:blipFill>
        <p:spPr>
          <a:xfrm>
            <a:off x="6242451" y="3086275"/>
            <a:ext cx="2748901" cy="181261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pic>
        <p:nvPicPr>
          <p:cNvPr id="897" name="Google Shape;897;p89"/>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898" name="Google Shape;898;p8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899" name="Google Shape;899;p89"/>
          <p:cNvSpPr txBox="1"/>
          <p:nvPr>
            <p:ph idx="4294967295" type="subTitle"/>
          </p:nvPr>
        </p:nvSpPr>
        <p:spPr>
          <a:xfrm>
            <a:off x="179100" y="953125"/>
            <a:ext cx="4545000" cy="25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Financial Data - next steps</a:t>
            </a:r>
            <a:endParaRPr u="sng"/>
          </a:p>
          <a:p>
            <a:pPr indent="-342900" lvl="0" marL="457200" rtl="0" algn="l">
              <a:spcBef>
                <a:spcPts val="1600"/>
              </a:spcBef>
              <a:spcAft>
                <a:spcPts val="0"/>
              </a:spcAft>
              <a:buSzPts val="1800"/>
              <a:buChar char="●"/>
            </a:pPr>
            <a:r>
              <a:rPr lang="zh-CN"/>
              <a:t>Will compare these values with our obtained county level values and see how accurate they are and what needs to be adjusted</a:t>
            </a:r>
            <a:endParaRPr/>
          </a:p>
          <a:p>
            <a:pPr indent="0" lvl="0" marL="457200" rtl="0" algn="l">
              <a:spcBef>
                <a:spcPts val="1000"/>
              </a:spcBef>
              <a:spcAft>
                <a:spcPts val="0"/>
              </a:spcAft>
              <a:buNone/>
            </a:pPr>
            <a:r>
              <a:t/>
            </a:r>
            <a:endParaRPr/>
          </a:p>
          <a:p>
            <a:pPr indent="0" lvl="0" marL="0" rtl="0" algn="l">
              <a:spcBef>
                <a:spcPts val="1000"/>
              </a:spcBef>
              <a:spcAft>
                <a:spcPts val="1600"/>
              </a:spcAft>
              <a:buNone/>
            </a:pPr>
            <a:r>
              <a:t/>
            </a:r>
            <a:endParaRPr/>
          </a:p>
        </p:txBody>
      </p:sp>
      <p:sp>
        <p:nvSpPr>
          <p:cNvPr id="900" name="Google Shape;900;p89"/>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Updates</a:t>
            </a:r>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pic>
        <p:nvPicPr>
          <p:cNvPr id="905" name="Google Shape;905;p90"/>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906" name="Google Shape;906;p9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907" name="Google Shape;907;p90"/>
          <p:cNvSpPr txBox="1"/>
          <p:nvPr>
            <p:ph idx="4294967295" type="subTitle"/>
          </p:nvPr>
        </p:nvSpPr>
        <p:spPr>
          <a:xfrm>
            <a:off x="179100" y="953125"/>
            <a:ext cx="4545000" cy="36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Xview-2 lat/lon mapping</a:t>
            </a:r>
            <a:endParaRPr u="sng"/>
          </a:p>
          <a:p>
            <a:pPr indent="-342900" lvl="0" marL="457200" rtl="0" algn="l">
              <a:spcBef>
                <a:spcPts val="1600"/>
              </a:spcBef>
              <a:spcAft>
                <a:spcPts val="0"/>
              </a:spcAft>
              <a:buSzPts val="1800"/>
              <a:buChar char="●"/>
            </a:pPr>
            <a:r>
              <a:rPr lang="zh-CN"/>
              <a:t>Xview2 data provides lon/lat for each building but not image as a whole</a:t>
            </a:r>
            <a:endParaRPr/>
          </a:p>
          <a:p>
            <a:pPr indent="-342900" lvl="0" marL="457200" rtl="0" algn="l">
              <a:spcBef>
                <a:spcPts val="1000"/>
              </a:spcBef>
              <a:spcAft>
                <a:spcPts val="0"/>
              </a:spcAft>
              <a:buSzPts val="1800"/>
              <a:buChar char="●"/>
            </a:pPr>
            <a:r>
              <a:rPr lang="zh-CN"/>
              <a:t>This lat/lon position is needed for mapping and also for conversion from model -&gt; lat/lon -&gt; USNG coords</a:t>
            </a:r>
            <a:endParaRPr/>
          </a:p>
          <a:p>
            <a:pPr indent="-342900" lvl="0" marL="457200" rtl="0" algn="l">
              <a:spcBef>
                <a:spcPts val="1000"/>
              </a:spcBef>
              <a:spcAft>
                <a:spcPts val="0"/>
              </a:spcAft>
              <a:buSzPts val="1800"/>
              <a:buChar char="●"/>
            </a:pPr>
            <a:r>
              <a:rPr lang="zh-CN"/>
              <a:t>We found an algorithm to determine lat/lon of each xview2 image for mapping</a:t>
            </a:r>
            <a:endParaRPr/>
          </a:p>
          <a:p>
            <a:pPr indent="-342900" lvl="0" marL="457200" rtl="0" algn="l">
              <a:spcBef>
                <a:spcPts val="1000"/>
              </a:spcBef>
              <a:spcAft>
                <a:spcPts val="0"/>
              </a:spcAft>
              <a:buSzPts val="1800"/>
              <a:buChar char="●"/>
            </a:pPr>
            <a:r>
              <a:rPr lang="zh-CN"/>
              <a:t>We will use this for final flask app as well</a:t>
            </a:r>
            <a:endParaRPr/>
          </a:p>
          <a:p>
            <a:pPr indent="0" lvl="0" marL="457200" rtl="0" algn="l">
              <a:spcBef>
                <a:spcPts val="1000"/>
              </a:spcBef>
              <a:spcAft>
                <a:spcPts val="0"/>
              </a:spcAft>
              <a:buNone/>
            </a:pPr>
            <a:r>
              <a:t/>
            </a:r>
            <a:endParaRPr/>
          </a:p>
          <a:p>
            <a:pPr indent="0" lvl="0" marL="0" rtl="0" algn="l">
              <a:spcBef>
                <a:spcPts val="1000"/>
              </a:spcBef>
              <a:spcAft>
                <a:spcPts val="1600"/>
              </a:spcAft>
              <a:buNone/>
            </a:pPr>
            <a:r>
              <a:t/>
            </a:r>
            <a:endParaRPr/>
          </a:p>
        </p:txBody>
      </p:sp>
      <p:sp>
        <p:nvSpPr>
          <p:cNvPr id="908" name="Google Shape;908;p90"/>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Updates</a:t>
            </a:r>
            <a:endParaRPr/>
          </a:p>
          <a:p>
            <a:pPr indent="0" lvl="0" marL="0" rtl="0" algn="l">
              <a:spcBef>
                <a:spcPts val="0"/>
              </a:spcBef>
              <a:spcAft>
                <a:spcPts val="0"/>
              </a:spcAft>
              <a:buNone/>
            </a:pPr>
            <a:r>
              <a:t/>
            </a:r>
            <a:endParaRPr/>
          </a:p>
        </p:txBody>
      </p:sp>
      <p:pic>
        <p:nvPicPr>
          <p:cNvPr id="909" name="Google Shape;909;p90"/>
          <p:cNvPicPr preferRelativeResize="0"/>
          <p:nvPr/>
        </p:nvPicPr>
        <p:blipFill>
          <a:blip r:embed="rId4">
            <a:alphaModFix/>
          </a:blip>
          <a:stretch>
            <a:fillRect/>
          </a:stretch>
        </p:blipFill>
        <p:spPr>
          <a:xfrm>
            <a:off x="4876500" y="818675"/>
            <a:ext cx="3709934" cy="3709934"/>
          </a:xfrm>
          <a:prstGeom prst="rect">
            <a:avLst/>
          </a:prstGeom>
          <a:noFill/>
          <a:ln>
            <a:noFill/>
          </a:ln>
        </p:spPr>
      </p:pic>
      <p:cxnSp>
        <p:nvCxnSpPr>
          <p:cNvPr id="910" name="Google Shape;910;p90"/>
          <p:cNvCxnSpPr/>
          <p:nvPr/>
        </p:nvCxnSpPr>
        <p:spPr>
          <a:xfrm flipH="1" rot="10800000">
            <a:off x="4860800" y="806450"/>
            <a:ext cx="1504800" cy="18300"/>
          </a:xfrm>
          <a:prstGeom prst="straightConnector1">
            <a:avLst/>
          </a:prstGeom>
          <a:noFill/>
          <a:ln cap="flat" cmpd="sng" w="38100">
            <a:solidFill>
              <a:srgbClr val="FF0000"/>
            </a:solidFill>
            <a:prstDash val="solid"/>
            <a:round/>
            <a:headEnd len="med" w="med" type="none"/>
            <a:tailEnd len="med" w="med" type="triangle"/>
          </a:ln>
        </p:spPr>
      </p:cxnSp>
      <p:cxnSp>
        <p:nvCxnSpPr>
          <p:cNvPr id="911" name="Google Shape;911;p90"/>
          <p:cNvCxnSpPr/>
          <p:nvPr/>
        </p:nvCxnSpPr>
        <p:spPr>
          <a:xfrm>
            <a:off x="6356425" y="824750"/>
            <a:ext cx="0" cy="1413600"/>
          </a:xfrm>
          <a:prstGeom prst="straightConnector1">
            <a:avLst/>
          </a:prstGeom>
          <a:noFill/>
          <a:ln cap="flat" cmpd="sng" w="38100">
            <a:solidFill>
              <a:srgbClr val="FF0000"/>
            </a:solidFill>
            <a:prstDash val="solid"/>
            <a:round/>
            <a:headEnd len="med" w="med" type="none"/>
            <a:tailEnd len="med" w="med" type="triangle"/>
          </a:ln>
        </p:spPr>
      </p:cxnSp>
      <p:sp>
        <p:nvSpPr>
          <p:cNvPr id="912" name="Google Shape;912;p90"/>
          <p:cNvSpPr txBox="1"/>
          <p:nvPr/>
        </p:nvSpPr>
        <p:spPr>
          <a:xfrm>
            <a:off x="6237350" y="340225"/>
            <a:ext cx="7053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latin typeface="Average"/>
                <a:ea typeface="Average"/>
                <a:cs typeface="Average"/>
                <a:sym typeface="Average"/>
              </a:rPr>
              <a:t>(X,Y) </a:t>
            </a:r>
            <a:endParaRPr>
              <a:solidFill>
                <a:srgbClr val="FF0000"/>
              </a:solidFill>
              <a:latin typeface="Average"/>
              <a:ea typeface="Average"/>
              <a:cs typeface="Average"/>
              <a:sym typeface="Average"/>
            </a:endParaRPr>
          </a:p>
        </p:txBody>
      </p:sp>
      <p:cxnSp>
        <p:nvCxnSpPr>
          <p:cNvPr id="913" name="Google Shape;913;p90"/>
          <p:cNvCxnSpPr>
            <a:stCxn id="906" idx="0"/>
          </p:cNvCxnSpPr>
          <p:nvPr/>
        </p:nvCxnSpPr>
        <p:spPr>
          <a:xfrm rot="10800000">
            <a:off x="7258000" y="4681009"/>
            <a:ext cx="1506600" cy="0"/>
          </a:xfrm>
          <a:prstGeom prst="straightConnector1">
            <a:avLst/>
          </a:prstGeom>
          <a:noFill/>
          <a:ln cap="flat" cmpd="sng" w="38100">
            <a:solidFill>
              <a:srgbClr val="FF0000"/>
            </a:solidFill>
            <a:prstDash val="solid"/>
            <a:round/>
            <a:headEnd len="med" w="med" type="none"/>
            <a:tailEnd len="med" w="med" type="triangle"/>
          </a:ln>
        </p:spPr>
      </p:cxnSp>
      <p:cxnSp>
        <p:nvCxnSpPr>
          <p:cNvPr id="914" name="Google Shape;914;p90"/>
          <p:cNvCxnSpPr/>
          <p:nvPr/>
        </p:nvCxnSpPr>
        <p:spPr>
          <a:xfrm rot="10800000">
            <a:off x="7263000" y="3651075"/>
            <a:ext cx="18300" cy="1030500"/>
          </a:xfrm>
          <a:prstGeom prst="straightConnector1">
            <a:avLst/>
          </a:prstGeom>
          <a:noFill/>
          <a:ln cap="flat" cmpd="sng" w="38100">
            <a:solidFill>
              <a:srgbClr val="FF0000"/>
            </a:solidFill>
            <a:prstDash val="solid"/>
            <a:round/>
            <a:headEnd len="med" w="med" type="none"/>
            <a:tailEnd len="med" w="med" type="triangle"/>
          </a:ln>
        </p:spPr>
      </p:cxnSp>
      <p:sp>
        <p:nvSpPr>
          <p:cNvPr id="915" name="Google Shape;915;p90"/>
          <p:cNvSpPr txBox="1"/>
          <p:nvPr/>
        </p:nvSpPr>
        <p:spPr>
          <a:xfrm>
            <a:off x="5393875" y="4484175"/>
            <a:ext cx="19251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FF0000"/>
                </a:solidFill>
                <a:latin typeface="Average"/>
                <a:ea typeface="Average"/>
                <a:cs typeface="Average"/>
                <a:sym typeface="Average"/>
              </a:rPr>
              <a:t>(longitude, latitude) </a:t>
            </a:r>
            <a:endParaRPr>
              <a:solidFill>
                <a:srgbClr val="FF0000"/>
              </a:solidFill>
              <a:latin typeface="Average"/>
              <a:ea typeface="Average"/>
              <a:cs typeface="Average"/>
              <a:sym typeface="Averag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pic>
        <p:nvPicPr>
          <p:cNvPr id="920" name="Google Shape;920;p91"/>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921" name="Google Shape;921;p9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922" name="Google Shape;922;p91"/>
          <p:cNvSpPr txBox="1"/>
          <p:nvPr>
            <p:ph idx="4294967295" type="subTitle"/>
          </p:nvPr>
        </p:nvSpPr>
        <p:spPr>
          <a:xfrm>
            <a:off x="179100" y="953125"/>
            <a:ext cx="6678900" cy="3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Financial Data</a:t>
            </a:r>
            <a:endParaRPr u="sng"/>
          </a:p>
          <a:p>
            <a:pPr indent="-342900" lvl="0" marL="457200" rtl="0" algn="l">
              <a:spcBef>
                <a:spcPts val="1600"/>
              </a:spcBef>
              <a:spcAft>
                <a:spcPts val="0"/>
              </a:spcAft>
              <a:buSzPts val="1800"/>
              <a:buChar char="●"/>
            </a:pPr>
            <a:r>
              <a:rPr lang="zh-CN"/>
              <a:t>Mapped zip-code for all xview2 data</a:t>
            </a:r>
            <a:endParaRPr/>
          </a:p>
          <a:p>
            <a:pPr indent="-342900" lvl="0" marL="457200" rtl="0" algn="l">
              <a:spcBef>
                <a:spcPts val="1000"/>
              </a:spcBef>
              <a:spcAft>
                <a:spcPts val="0"/>
              </a:spcAft>
              <a:buSzPts val="1800"/>
              <a:buChar char="●"/>
            </a:pPr>
            <a:r>
              <a:rPr lang="zh-CN"/>
              <a:t>Pulled zillow data for a price/sqft for each zipcode</a:t>
            </a:r>
            <a:endParaRPr/>
          </a:p>
          <a:p>
            <a:pPr indent="0" lvl="0" marL="0" rtl="0" algn="l">
              <a:spcBef>
                <a:spcPts val="1000"/>
              </a:spcBef>
              <a:spcAft>
                <a:spcPts val="0"/>
              </a:spcAft>
              <a:buNone/>
            </a:pPr>
            <a:r>
              <a:rPr lang="zh-CN"/>
              <a:t>financial cost model is currently</a:t>
            </a:r>
            <a:endParaRPr/>
          </a:p>
          <a:p>
            <a:pPr indent="0" lvl="0" marL="0" rtl="0" algn="l">
              <a:spcBef>
                <a:spcPts val="1000"/>
              </a:spcBef>
              <a:spcAft>
                <a:spcPts val="0"/>
              </a:spcAft>
              <a:buNone/>
            </a:pPr>
            <a:r>
              <a:rPr lang="zh-CN">
                <a:solidFill>
                  <a:srgbClr val="FF9900"/>
                </a:solidFill>
              </a:rPr>
              <a:t>$/sqft/zipcode  *  sqft  * damage level factor</a:t>
            </a:r>
            <a:endParaRPr>
              <a:solidFill>
                <a:srgbClr val="FF9900"/>
              </a:solidFill>
            </a:endParaRPr>
          </a:p>
          <a:p>
            <a:pPr indent="0" lvl="0" marL="0" rtl="0" algn="l">
              <a:spcBef>
                <a:spcPts val="1000"/>
              </a:spcBef>
              <a:spcAft>
                <a:spcPts val="0"/>
              </a:spcAft>
              <a:buNone/>
            </a:pPr>
            <a:r>
              <a:t/>
            </a:r>
            <a:endParaRPr/>
          </a:p>
          <a:p>
            <a:pPr indent="0" lvl="0" marL="0" rtl="0" algn="l">
              <a:spcBef>
                <a:spcPts val="1000"/>
              </a:spcBef>
              <a:spcAft>
                <a:spcPts val="0"/>
              </a:spcAft>
              <a:buNone/>
            </a:pPr>
            <a:r>
              <a:rPr lang="zh-CN"/>
              <a:t>where damage level factor </a:t>
            </a:r>
            <a:endParaRPr/>
          </a:p>
          <a:p>
            <a:pPr indent="0" lvl="0" marL="0" rtl="0" algn="l">
              <a:spcBef>
                <a:spcPts val="1000"/>
              </a:spcBef>
              <a:spcAft>
                <a:spcPts val="0"/>
              </a:spcAft>
              <a:buNone/>
            </a:pPr>
            <a:r>
              <a:rPr lang="zh-CN"/>
              <a:t>= 0 for no damage, 0.25 minor, 0.75 major, 1 destroyed</a:t>
            </a:r>
            <a:endParaRPr/>
          </a:p>
          <a:p>
            <a:pPr indent="0" lvl="0" marL="0" rtl="0" algn="l">
              <a:spcBef>
                <a:spcPts val="1000"/>
              </a:spcBef>
              <a:spcAft>
                <a:spcPts val="1600"/>
              </a:spcAft>
              <a:buNone/>
            </a:pPr>
            <a:r>
              <a:t/>
            </a:r>
            <a:endParaRPr/>
          </a:p>
        </p:txBody>
      </p:sp>
      <p:sp>
        <p:nvSpPr>
          <p:cNvPr id="923" name="Google Shape;923;p91"/>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Updates</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129" name="Google Shape;129;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130" name="Google Shape;130;p20"/>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Xview2 Dataset</a:t>
            </a:r>
            <a:endParaRPr/>
          </a:p>
          <a:p>
            <a:pPr indent="0" lvl="0" marL="0" rtl="0" algn="l">
              <a:spcBef>
                <a:spcPts val="0"/>
              </a:spcBef>
              <a:spcAft>
                <a:spcPts val="0"/>
              </a:spcAft>
              <a:buNone/>
            </a:pPr>
            <a:r>
              <a:t/>
            </a:r>
            <a:endParaRPr/>
          </a:p>
        </p:txBody>
      </p:sp>
      <p:sp>
        <p:nvSpPr>
          <p:cNvPr id="131" name="Google Shape;131;p20"/>
          <p:cNvSpPr txBox="1"/>
          <p:nvPr>
            <p:ph idx="4294967295" type="subTitle"/>
          </p:nvPr>
        </p:nvSpPr>
        <p:spPr>
          <a:xfrm>
            <a:off x="4751100" y="3656600"/>
            <a:ext cx="3260400" cy="57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a:solidFill>
                  <a:schemeClr val="lt2"/>
                </a:solidFill>
              </a:rPr>
              <a:t>Disaster events and locations</a:t>
            </a:r>
            <a:endParaRPr>
              <a:solidFill>
                <a:schemeClr val="lt2"/>
              </a:solidFill>
            </a:endParaRPr>
          </a:p>
        </p:txBody>
      </p:sp>
      <p:sp>
        <p:nvSpPr>
          <p:cNvPr id="132" name="Google Shape;132;p20"/>
          <p:cNvSpPr txBox="1"/>
          <p:nvPr/>
        </p:nvSpPr>
        <p:spPr>
          <a:xfrm>
            <a:off x="8433025" y="370610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[3]</a:t>
            </a:r>
            <a:endParaRPr>
              <a:solidFill>
                <a:schemeClr val="lt2"/>
              </a:solidFill>
              <a:latin typeface="Average"/>
              <a:ea typeface="Average"/>
              <a:cs typeface="Average"/>
              <a:sym typeface="Average"/>
            </a:endParaRPr>
          </a:p>
        </p:txBody>
      </p:sp>
      <p:pic>
        <p:nvPicPr>
          <p:cNvPr id="133" name="Google Shape;133;p20"/>
          <p:cNvPicPr preferRelativeResize="0"/>
          <p:nvPr/>
        </p:nvPicPr>
        <p:blipFill>
          <a:blip r:embed="rId4">
            <a:alphaModFix/>
          </a:blip>
          <a:stretch>
            <a:fillRect/>
          </a:stretch>
        </p:blipFill>
        <p:spPr>
          <a:xfrm>
            <a:off x="3520375" y="1153850"/>
            <a:ext cx="5299874" cy="2552251"/>
          </a:xfrm>
          <a:prstGeom prst="rect">
            <a:avLst/>
          </a:prstGeom>
          <a:noFill/>
          <a:ln>
            <a:noFill/>
          </a:ln>
        </p:spPr>
      </p:pic>
      <p:sp>
        <p:nvSpPr>
          <p:cNvPr id="134" name="Google Shape;134;p20"/>
          <p:cNvSpPr txBox="1"/>
          <p:nvPr>
            <p:ph idx="4294967295" type="subTitle"/>
          </p:nvPr>
        </p:nvSpPr>
        <p:spPr>
          <a:xfrm>
            <a:off x="179100" y="989600"/>
            <a:ext cx="3290400" cy="27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Overview</a:t>
            </a:r>
            <a:endParaRPr u="sng">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Defense Innovation Unit   &amp; Maxar open competition ended January 2020</a:t>
            </a:r>
            <a:endParaRPr>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Public dataset</a:t>
            </a:r>
            <a:endParaRPr>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Images of 850k buildings before and after disasters from around the world from 2011-2018</a:t>
            </a:r>
            <a:endParaRPr>
              <a:solidFill>
                <a:schemeClr val="lt2"/>
              </a:solidFill>
            </a:endParaRPr>
          </a:p>
          <a:p>
            <a:pPr indent="0" lvl="0" marL="457200" rtl="0" algn="l">
              <a:spcBef>
                <a:spcPts val="1600"/>
              </a:spcBef>
              <a:spcAft>
                <a:spcPts val="1600"/>
              </a:spcAft>
              <a:buNone/>
            </a:pPr>
            <a:r>
              <a:t/>
            </a:r>
            <a:endParaRPr>
              <a:solidFill>
                <a:schemeClr val="lt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pic>
        <p:nvPicPr>
          <p:cNvPr id="928" name="Google Shape;928;p92"/>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929" name="Google Shape;929;p9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930" name="Google Shape;930;p92"/>
          <p:cNvSpPr txBox="1"/>
          <p:nvPr>
            <p:ph idx="4294967295" type="subTitle"/>
          </p:nvPr>
        </p:nvSpPr>
        <p:spPr>
          <a:xfrm>
            <a:off x="179100" y="989600"/>
            <a:ext cx="3508200" cy="25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US National Grid Coordinates Viz</a:t>
            </a:r>
            <a:endParaRPr u="sng"/>
          </a:p>
          <a:p>
            <a:pPr indent="-342900" lvl="0" marL="457200" rtl="0" algn="l">
              <a:spcBef>
                <a:spcPts val="1600"/>
              </a:spcBef>
              <a:spcAft>
                <a:spcPts val="0"/>
              </a:spcAft>
              <a:buSzPts val="1800"/>
              <a:buChar char="●"/>
            </a:pPr>
            <a:r>
              <a:rPr lang="zh-CN"/>
              <a:t>Added xview2 images to Bokeh plot</a:t>
            </a:r>
            <a:endParaRPr/>
          </a:p>
          <a:p>
            <a:pPr indent="-342900" lvl="0" marL="457200" rtl="0" algn="l">
              <a:spcBef>
                <a:spcPts val="1000"/>
              </a:spcBef>
              <a:spcAft>
                <a:spcPts val="0"/>
              </a:spcAft>
              <a:buSzPts val="1800"/>
              <a:buChar char="●"/>
            </a:pPr>
            <a:r>
              <a:rPr lang="zh-CN"/>
              <a:t>Color scaled each precision layer by financial cost</a:t>
            </a:r>
            <a:endParaRPr/>
          </a:p>
          <a:p>
            <a:pPr indent="-342900" lvl="0" marL="457200" rtl="0" algn="l">
              <a:spcBef>
                <a:spcPts val="1000"/>
              </a:spcBef>
              <a:spcAft>
                <a:spcPts val="0"/>
              </a:spcAft>
              <a:buSzPts val="1800"/>
              <a:buChar char="●"/>
            </a:pPr>
            <a:r>
              <a:rPr lang="zh-CN"/>
              <a:t>Precision layers are hideable </a:t>
            </a:r>
            <a:endParaRPr/>
          </a:p>
          <a:p>
            <a:pPr indent="0" lvl="0" marL="0" rtl="0" algn="l">
              <a:spcBef>
                <a:spcPts val="1000"/>
              </a:spcBef>
              <a:spcAft>
                <a:spcPts val="1600"/>
              </a:spcAft>
              <a:buNone/>
            </a:pPr>
            <a:r>
              <a:t/>
            </a:r>
            <a:endParaRPr/>
          </a:p>
        </p:txBody>
      </p:sp>
      <p:sp>
        <p:nvSpPr>
          <p:cNvPr id="931" name="Google Shape;931;p92"/>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Updates</a:t>
            </a:r>
            <a:endParaRPr/>
          </a:p>
          <a:p>
            <a:pPr indent="0" lvl="0" marL="0" rtl="0" algn="l">
              <a:spcBef>
                <a:spcPts val="0"/>
              </a:spcBef>
              <a:spcAft>
                <a:spcPts val="0"/>
              </a:spcAft>
              <a:buNone/>
            </a:pPr>
            <a:r>
              <a:t/>
            </a:r>
            <a:endParaRPr/>
          </a:p>
        </p:txBody>
      </p:sp>
      <p:sp>
        <p:nvSpPr>
          <p:cNvPr id="932" name="Google Shape;932;p92"/>
          <p:cNvSpPr txBox="1"/>
          <p:nvPr>
            <p:ph idx="4294967295" type="subTitle"/>
          </p:nvPr>
        </p:nvSpPr>
        <p:spPr>
          <a:xfrm>
            <a:off x="3866150" y="4308200"/>
            <a:ext cx="5062500" cy="579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Financial cost estimation using USNG coordinates </a:t>
            </a:r>
            <a:endParaRPr/>
          </a:p>
        </p:txBody>
      </p:sp>
      <p:pic>
        <p:nvPicPr>
          <p:cNvPr id="933" name="Google Shape;933;p92"/>
          <p:cNvPicPr preferRelativeResize="0"/>
          <p:nvPr/>
        </p:nvPicPr>
        <p:blipFill>
          <a:blip r:embed="rId4">
            <a:alphaModFix/>
          </a:blip>
          <a:stretch>
            <a:fillRect/>
          </a:stretch>
        </p:blipFill>
        <p:spPr>
          <a:xfrm>
            <a:off x="4396000" y="418700"/>
            <a:ext cx="3647550" cy="37082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pic>
        <p:nvPicPr>
          <p:cNvPr id="938" name="Google Shape;938;p93"/>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939" name="Google Shape;939;p9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940" name="Google Shape;940;p93"/>
          <p:cNvSpPr txBox="1"/>
          <p:nvPr>
            <p:ph idx="4294967295" type="subTitle"/>
          </p:nvPr>
        </p:nvSpPr>
        <p:spPr>
          <a:xfrm>
            <a:off x="179100" y="989600"/>
            <a:ext cx="3508200" cy="25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US National Grid Coordinates Viz - next steps</a:t>
            </a:r>
            <a:endParaRPr u="sng"/>
          </a:p>
          <a:p>
            <a:pPr indent="-342900" lvl="0" marL="457200" rtl="0" algn="l">
              <a:spcBef>
                <a:spcPts val="1600"/>
              </a:spcBef>
              <a:spcAft>
                <a:spcPts val="0"/>
              </a:spcAft>
              <a:buSzPts val="1800"/>
              <a:buChar char="●"/>
            </a:pPr>
            <a:r>
              <a:rPr lang="zh-CN"/>
              <a:t>Will need these processes to display images received in app</a:t>
            </a:r>
            <a:endParaRPr/>
          </a:p>
          <a:p>
            <a:pPr indent="-342900" lvl="0" marL="457200" rtl="0" algn="l">
              <a:spcBef>
                <a:spcPts val="1000"/>
              </a:spcBef>
              <a:spcAft>
                <a:spcPts val="0"/>
              </a:spcAft>
              <a:buSzPts val="1800"/>
              <a:buChar char="●"/>
            </a:pPr>
            <a:r>
              <a:rPr lang="zh-CN" sz="1100" u="sng">
                <a:solidFill>
                  <a:schemeClr val="hlink"/>
                </a:solidFill>
                <a:latin typeface="Arial"/>
                <a:ea typeface="Arial"/>
                <a:cs typeface="Arial"/>
                <a:sym typeface="Arial"/>
                <a:hlinkClick r:id="rId4"/>
              </a:rPr>
              <a:t>https://ermlickw.github.io/</a:t>
            </a:r>
            <a:endParaRPr/>
          </a:p>
          <a:p>
            <a:pPr indent="0" lvl="0" marL="0" rtl="0" algn="l">
              <a:spcBef>
                <a:spcPts val="1000"/>
              </a:spcBef>
              <a:spcAft>
                <a:spcPts val="1600"/>
              </a:spcAft>
              <a:buNone/>
            </a:pPr>
            <a:r>
              <a:t/>
            </a:r>
            <a:endParaRPr/>
          </a:p>
        </p:txBody>
      </p:sp>
      <p:sp>
        <p:nvSpPr>
          <p:cNvPr id="941" name="Google Shape;941;p93"/>
          <p:cNvSpPr txBox="1"/>
          <p:nvPr>
            <p:ph idx="4294967295" type="title"/>
          </p:nvPr>
        </p:nvSpPr>
        <p:spPr>
          <a:xfrm>
            <a:off x="179100" y="86675"/>
            <a:ext cx="5805000" cy="5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Solution Models - Updates</a:t>
            </a:r>
            <a:endParaRPr/>
          </a:p>
          <a:p>
            <a:pPr indent="0" lvl="0" marL="0" rtl="0" algn="l">
              <a:spcBef>
                <a:spcPts val="0"/>
              </a:spcBef>
              <a:spcAft>
                <a:spcPts val="0"/>
              </a:spcAft>
              <a:buNone/>
            </a:pPr>
            <a:r>
              <a:t/>
            </a:r>
            <a:endParaRPr/>
          </a:p>
        </p:txBody>
      </p:sp>
      <p:sp>
        <p:nvSpPr>
          <p:cNvPr id="942" name="Google Shape;942;p93"/>
          <p:cNvSpPr txBox="1"/>
          <p:nvPr>
            <p:ph idx="4294967295" type="subTitle"/>
          </p:nvPr>
        </p:nvSpPr>
        <p:spPr>
          <a:xfrm>
            <a:off x="4513125" y="4003400"/>
            <a:ext cx="4415400" cy="88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Financial cost estimation using USNG coordinates </a:t>
            </a:r>
            <a:endParaRPr/>
          </a:p>
        </p:txBody>
      </p:sp>
      <p:pic>
        <p:nvPicPr>
          <p:cNvPr id="943" name="Google Shape;943;p93"/>
          <p:cNvPicPr preferRelativeResize="0"/>
          <p:nvPr/>
        </p:nvPicPr>
        <p:blipFill>
          <a:blip r:embed="rId5">
            <a:alphaModFix/>
          </a:blip>
          <a:stretch>
            <a:fillRect/>
          </a:stretch>
        </p:blipFill>
        <p:spPr>
          <a:xfrm>
            <a:off x="4912675" y="240375"/>
            <a:ext cx="3884074" cy="3822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pic>
        <p:nvPicPr>
          <p:cNvPr id="948" name="Google Shape;948;p94"/>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949" name="Google Shape;949;p9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950" name="Google Shape;950;p94"/>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Analytics &amp; Algorithms -Updates</a:t>
            </a:r>
            <a:endParaRPr/>
          </a:p>
          <a:p>
            <a:pPr indent="0" lvl="0" marL="0" rtl="0" algn="l">
              <a:spcBef>
                <a:spcPts val="0"/>
              </a:spcBef>
              <a:spcAft>
                <a:spcPts val="0"/>
              </a:spcAft>
              <a:buNone/>
            </a:pPr>
            <a:r>
              <a:t/>
            </a:r>
            <a:endParaRPr/>
          </a:p>
        </p:txBody>
      </p:sp>
      <p:sp>
        <p:nvSpPr>
          <p:cNvPr id="951" name="Google Shape;951;p94"/>
          <p:cNvSpPr txBox="1"/>
          <p:nvPr>
            <p:ph idx="4294967295" type="subTitle"/>
          </p:nvPr>
        </p:nvSpPr>
        <p:spPr>
          <a:xfrm>
            <a:off x="179100" y="989600"/>
            <a:ext cx="3908400" cy="4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County level visualizations</a:t>
            </a:r>
            <a:endParaRPr u="sng"/>
          </a:p>
          <a:p>
            <a:pPr indent="-342900" lvl="0" marL="457200" rtl="0" algn="l">
              <a:spcBef>
                <a:spcPts val="1600"/>
              </a:spcBef>
              <a:spcAft>
                <a:spcPts val="0"/>
              </a:spcAft>
              <a:buSzPts val="1800"/>
              <a:buChar char="●"/>
            </a:pPr>
            <a:r>
              <a:rPr lang="zh-CN"/>
              <a:t>Noticed damage area is much smaller than county area</a:t>
            </a:r>
            <a:endParaRPr/>
          </a:p>
          <a:p>
            <a:pPr indent="-342900" lvl="0" marL="457200" rtl="0" algn="l">
              <a:spcBef>
                <a:spcPts val="1600"/>
              </a:spcBef>
              <a:spcAft>
                <a:spcPts val="0"/>
              </a:spcAft>
              <a:buSzPts val="1800"/>
              <a:buChar char="●"/>
            </a:pPr>
            <a:r>
              <a:rPr lang="zh-CN"/>
              <a:t>Will result in poor estimations</a:t>
            </a:r>
            <a:endParaRPr/>
          </a:p>
          <a:p>
            <a:pPr indent="-342900" lvl="0" marL="457200" rtl="0" algn="l">
              <a:spcBef>
                <a:spcPts val="1600"/>
              </a:spcBef>
              <a:spcAft>
                <a:spcPts val="0"/>
              </a:spcAft>
              <a:buSzPts val="1800"/>
              <a:buChar char="●"/>
            </a:pPr>
            <a:r>
              <a:rPr lang="zh-CN"/>
              <a:t>Some disasters in Xview2 (moore, tuscaloosa, joplin tornadoes and Hawaii eruption) may have captured all affected buildings</a:t>
            </a:r>
            <a:endParaRPr/>
          </a:p>
          <a:p>
            <a:pPr indent="-342900" lvl="0" marL="457200" rtl="0" algn="l">
              <a:spcBef>
                <a:spcPts val="1600"/>
              </a:spcBef>
              <a:spcAft>
                <a:spcPts val="0"/>
              </a:spcAft>
              <a:buSzPts val="1800"/>
              <a:buChar char="●"/>
            </a:pPr>
            <a:r>
              <a:rPr lang="zh-CN"/>
              <a:t>Focus on these for financial modeling checking only</a:t>
            </a:r>
            <a:endParaRPr/>
          </a:p>
          <a:p>
            <a:pPr indent="0" lvl="0" marL="457200" rtl="0" algn="l">
              <a:spcBef>
                <a:spcPts val="1600"/>
              </a:spcBef>
              <a:spcAft>
                <a:spcPts val="1600"/>
              </a:spcAft>
              <a:buNone/>
            </a:pPr>
            <a:r>
              <a:t/>
            </a:r>
            <a:endParaRPr/>
          </a:p>
        </p:txBody>
      </p:sp>
      <p:sp>
        <p:nvSpPr>
          <p:cNvPr id="952" name="Google Shape;952;p94"/>
          <p:cNvSpPr txBox="1"/>
          <p:nvPr>
            <p:ph idx="4294967295" type="subTitle"/>
          </p:nvPr>
        </p:nvSpPr>
        <p:spPr>
          <a:xfrm>
            <a:off x="4010900" y="4474200"/>
            <a:ext cx="46053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Hurricane Michael Bay County Xview2</a:t>
            </a:r>
            <a:endParaRPr/>
          </a:p>
        </p:txBody>
      </p:sp>
      <p:pic>
        <p:nvPicPr>
          <p:cNvPr id="953" name="Google Shape;953;p94"/>
          <p:cNvPicPr preferRelativeResize="0"/>
          <p:nvPr/>
        </p:nvPicPr>
        <p:blipFill>
          <a:blip r:embed="rId4">
            <a:alphaModFix/>
          </a:blip>
          <a:stretch>
            <a:fillRect/>
          </a:stretch>
        </p:blipFill>
        <p:spPr>
          <a:xfrm>
            <a:off x="4128375" y="660800"/>
            <a:ext cx="4487826" cy="39187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95"/>
          <p:cNvSpPr txBox="1"/>
          <p:nvPr>
            <p:ph type="title"/>
          </p:nvPr>
        </p:nvSpPr>
        <p:spPr>
          <a:xfrm>
            <a:off x="729450" y="606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DAEN 690 Schedule</a:t>
            </a:r>
            <a:endParaRPr/>
          </a:p>
        </p:txBody>
      </p:sp>
      <p:pic>
        <p:nvPicPr>
          <p:cNvPr id="959" name="Google Shape;959;p95"/>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960" name="Google Shape;960;p9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zh-CN"/>
              <a:t>‹#›</a:t>
            </a:fld>
            <a:endParaRPr/>
          </a:p>
        </p:txBody>
      </p:sp>
      <p:pic>
        <p:nvPicPr>
          <p:cNvPr id="961" name="Google Shape;961;p95"/>
          <p:cNvPicPr preferRelativeResize="0"/>
          <p:nvPr/>
        </p:nvPicPr>
        <p:blipFill>
          <a:blip r:embed="rId4">
            <a:alphaModFix/>
          </a:blip>
          <a:stretch>
            <a:fillRect/>
          </a:stretch>
        </p:blipFill>
        <p:spPr>
          <a:xfrm>
            <a:off x="536038" y="1141350"/>
            <a:ext cx="8071924" cy="3622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pic>
        <p:nvPicPr>
          <p:cNvPr id="966" name="Google Shape;966;p96"/>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967" name="Google Shape;967;p9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968" name="Google Shape;968;p96"/>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Analytics &amp; Algorithms -Updates</a:t>
            </a:r>
            <a:endParaRPr/>
          </a:p>
          <a:p>
            <a:pPr indent="0" lvl="0" marL="0" rtl="0" algn="l">
              <a:spcBef>
                <a:spcPts val="0"/>
              </a:spcBef>
              <a:spcAft>
                <a:spcPts val="0"/>
              </a:spcAft>
              <a:buNone/>
            </a:pPr>
            <a:r>
              <a:t/>
            </a:r>
            <a:endParaRPr/>
          </a:p>
        </p:txBody>
      </p:sp>
      <p:sp>
        <p:nvSpPr>
          <p:cNvPr id="969" name="Google Shape;969;p96"/>
          <p:cNvSpPr txBox="1"/>
          <p:nvPr>
            <p:ph idx="4294967295" type="subTitle"/>
          </p:nvPr>
        </p:nvSpPr>
        <p:spPr>
          <a:xfrm>
            <a:off x="179100" y="989600"/>
            <a:ext cx="3908400" cy="27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t>Dataset imbalance &amp; resampling</a:t>
            </a:r>
            <a:endParaRPr u="sng"/>
          </a:p>
          <a:p>
            <a:pPr indent="-342900" lvl="0" marL="457200" rtl="0" algn="l">
              <a:spcBef>
                <a:spcPts val="1600"/>
              </a:spcBef>
              <a:spcAft>
                <a:spcPts val="0"/>
              </a:spcAft>
              <a:buSzPts val="1800"/>
              <a:buChar char="●"/>
            </a:pPr>
            <a:r>
              <a:rPr lang="zh-CN"/>
              <a:t>Imbalanced classes will need to be upsampled or downsampled for each disaster type</a:t>
            </a:r>
            <a:endParaRPr/>
          </a:p>
          <a:p>
            <a:pPr indent="-342900" lvl="0" marL="457200" rtl="0" algn="l">
              <a:spcBef>
                <a:spcPts val="1600"/>
              </a:spcBef>
              <a:spcAft>
                <a:spcPts val="0"/>
              </a:spcAft>
              <a:buSzPts val="1800"/>
              <a:buChar char="●"/>
            </a:pPr>
            <a:r>
              <a:rPr lang="zh-CN"/>
              <a:t>Critical for training </a:t>
            </a:r>
            <a:endParaRPr/>
          </a:p>
          <a:p>
            <a:pPr indent="0" lvl="0" marL="457200" rtl="0" algn="l">
              <a:spcBef>
                <a:spcPts val="1600"/>
              </a:spcBef>
              <a:spcAft>
                <a:spcPts val="1600"/>
              </a:spcAft>
              <a:buNone/>
            </a:pPr>
            <a:r>
              <a:t/>
            </a:r>
            <a:endParaRPr/>
          </a:p>
        </p:txBody>
      </p:sp>
      <p:sp>
        <p:nvSpPr>
          <p:cNvPr id="970" name="Google Shape;970;p96"/>
          <p:cNvSpPr txBox="1"/>
          <p:nvPr>
            <p:ph idx="4294967295" type="subTitle"/>
          </p:nvPr>
        </p:nvSpPr>
        <p:spPr>
          <a:xfrm>
            <a:off x="4725550" y="4142000"/>
            <a:ext cx="32604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t>Hurricane Michael Bay County and Xview2 Image Data</a:t>
            </a:r>
            <a:endParaRPr/>
          </a:p>
        </p:txBody>
      </p:sp>
      <p:pic>
        <p:nvPicPr>
          <p:cNvPr id="971" name="Google Shape;971;p96"/>
          <p:cNvPicPr preferRelativeResize="0"/>
          <p:nvPr/>
        </p:nvPicPr>
        <p:blipFill>
          <a:blip r:embed="rId4">
            <a:alphaModFix/>
          </a:blip>
          <a:stretch>
            <a:fillRect/>
          </a:stretch>
        </p:blipFill>
        <p:spPr>
          <a:xfrm>
            <a:off x="4147763" y="749363"/>
            <a:ext cx="4415974" cy="3269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0" y="5069050"/>
            <a:ext cx="9144001" cy="74450"/>
          </a:xfrm>
          <a:prstGeom prst="rect">
            <a:avLst/>
          </a:prstGeom>
          <a:noFill/>
          <a:ln>
            <a:noFill/>
          </a:ln>
        </p:spPr>
      </p:pic>
      <p:sp>
        <p:nvSpPr>
          <p:cNvPr id="140" name="Google Shape;14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CN">
                <a:solidFill>
                  <a:schemeClr val="accent3"/>
                </a:solidFill>
              </a:rPr>
              <a:t>‹#›</a:t>
            </a:fld>
            <a:endParaRPr>
              <a:solidFill>
                <a:schemeClr val="accent3"/>
              </a:solidFill>
            </a:endParaRPr>
          </a:p>
        </p:txBody>
      </p:sp>
      <p:sp>
        <p:nvSpPr>
          <p:cNvPr id="141" name="Google Shape;141;p21"/>
          <p:cNvSpPr txBox="1"/>
          <p:nvPr>
            <p:ph idx="4294967295" type="title"/>
          </p:nvPr>
        </p:nvSpPr>
        <p:spPr>
          <a:xfrm>
            <a:off x="234625" y="86675"/>
            <a:ext cx="5805000" cy="13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Xview2 Dataset</a:t>
            </a:r>
            <a:endParaRPr/>
          </a:p>
          <a:p>
            <a:pPr indent="0" lvl="0" marL="0" rtl="0" algn="l">
              <a:spcBef>
                <a:spcPts val="0"/>
              </a:spcBef>
              <a:spcAft>
                <a:spcPts val="0"/>
              </a:spcAft>
              <a:buNone/>
            </a:pPr>
            <a:r>
              <a:t/>
            </a:r>
            <a:endParaRPr/>
          </a:p>
        </p:txBody>
      </p:sp>
      <p:pic>
        <p:nvPicPr>
          <p:cNvPr id="142" name="Google Shape;142;p21"/>
          <p:cNvPicPr preferRelativeResize="0"/>
          <p:nvPr/>
        </p:nvPicPr>
        <p:blipFill>
          <a:blip r:embed="rId4">
            <a:alphaModFix/>
          </a:blip>
          <a:stretch>
            <a:fillRect/>
          </a:stretch>
        </p:blipFill>
        <p:spPr>
          <a:xfrm>
            <a:off x="3563450" y="989600"/>
            <a:ext cx="2600125" cy="2594964"/>
          </a:xfrm>
          <a:prstGeom prst="rect">
            <a:avLst/>
          </a:prstGeom>
          <a:noFill/>
          <a:ln>
            <a:noFill/>
          </a:ln>
        </p:spPr>
      </p:pic>
      <p:pic>
        <p:nvPicPr>
          <p:cNvPr id="143" name="Google Shape;143;p21"/>
          <p:cNvPicPr preferRelativeResize="0"/>
          <p:nvPr/>
        </p:nvPicPr>
        <p:blipFill>
          <a:blip r:embed="rId5">
            <a:alphaModFix/>
          </a:blip>
          <a:stretch>
            <a:fillRect/>
          </a:stretch>
        </p:blipFill>
        <p:spPr>
          <a:xfrm>
            <a:off x="6287525" y="949275"/>
            <a:ext cx="2675625" cy="2675625"/>
          </a:xfrm>
          <a:prstGeom prst="rect">
            <a:avLst/>
          </a:prstGeom>
          <a:noFill/>
          <a:ln>
            <a:noFill/>
          </a:ln>
        </p:spPr>
      </p:pic>
      <p:sp>
        <p:nvSpPr>
          <p:cNvPr id="144" name="Google Shape;144;p21"/>
          <p:cNvSpPr txBox="1"/>
          <p:nvPr>
            <p:ph idx="4294967295" type="subTitle"/>
          </p:nvPr>
        </p:nvSpPr>
        <p:spPr>
          <a:xfrm>
            <a:off x="4751100" y="3656600"/>
            <a:ext cx="3260400" cy="57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a:solidFill>
                  <a:schemeClr val="lt2"/>
                </a:solidFill>
              </a:rPr>
              <a:t>Pre and post disaster image </a:t>
            </a:r>
            <a:endParaRPr>
              <a:solidFill>
                <a:schemeClr val="lt2"/>
              </a:solidFill>
            </a:endParaRPr>
          </a:p>
        </p:txBody>
      </p:sp>
      <p:sp>
        <p:nvSpPr>
          <p:cNvPr id="145" name="Google Shape;145;p21"/>
          <p:cNvSpPr txBox="1"/>
          <p:nvPr/>
        </p:nvSpPr>
        <p:spPr>
          <a:xfrm>
            <a:off x="8433025" y="3706100"/>
            <a:ext cx="5487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lt2"/>
                </a:solidFill>
                <a:latin typeface="Average"/>
                <a:ea typeface="Average"/>
                <a:cs typeface="Average"/>
                <a:sym typeface="Average"/>
              </a:rPr>
              <a:t>[3]</a:t>
            </a:r>
            <a:endParaRPr>
              <a:solidFill>
                <a:schemeClr val="lt2"/>
              </a:solidFill>
              <a:latin typeface="Average"/>
              <a:ea typeface="Average"/>
              <a:cs typeface="Average"/>
              <a:sym typeface="Average"/>
            </a:endParaRPr>
          </a:p>
        </p:txBody>
      </p:sp>
      <p:sp>
        <p:nvSpPr>
          <p:cNvPr id="146" name="Google Shape;146;p21"/>
          <p:cNvSpPr txBox="1"/>
          <p:nvPr>
            <p:ph idx="4294967295" type="subTitle"/>
          </p:nvPr>
        </p:nvSpPr>
        <p:spPr>
          <a:xfrm>
            <a:off x="179100" y="989600"/>
            <a:ext cx="3290400" cy="27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lt2"/>
                </a:solidFill>
              </a:rPr>
              <a:t>Overview</a:t>
            </a:r>
            <a:endParaRPr u="sng">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6 types of disasters (hurricanes, wildfires, floods, earthquakes, etc.)</a:t>
            </a:r>
            <a:endParaRPr>
              <a:solidFill>
                <a:schemeClr val="lt2"/>
              </a:solidFill>
            </a:endParaRPr>
          </a:p>
          <a:p>
            <a:pPr indent="-342900" lvl="0" marL="457200" rtl="0" algn="l">
              <a:spcBef>
                <a:spcPts val="1600"/>
              </a:spcBef>
              <a:spcAft>
                <a:spcPts val="0"/>
              </a:spcAft>
              <a:buClr>
                <a:schemeClr val="lt2"/>
              </a:buClr>
              <a:buSzPts val="1800"/>
              <a:buChar char="●"/>
            </a:pPr>
            <a:r>
              <a:rPr lang="zh-CN">
                <a:solidFill>
                  <a:schemeClr val="lt2"/>
                </a:solidFill>
              </a:rPr>
              <a:t>Images of same location before/after disaster     (nadir angles may vary)</a:t>
            </a:r>
            <a:endParaRPr>
              <a:solidFill>
                <a:schemeClr val="lt2"/>
              </a:solidFill>
            </a:endParaRPr>
          </a:p>
          <a:p>
            <a:pPr indent="0" lvl="0" marL="457200" rtl="0" algn="l">
              <a:spcBef>
                <a:spcPts val="1600"/>
              </a:spcBef>
              <a:spcAft>
                <a:spcPts val="1600"/>
              </a:spcAft>
              <a:buNone/>
            </a:pPr>
            <a:r>
              <a:t/>
            </a:r>
            <a:endParaRPr>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